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9.xml" ContentType="application/vnd.openxmlformats-officedocument.presentationml.notesSlide+xml"/>
  <Override PartName="/ppt/tags/tag70.xml" ContentType="application/vnd.openxmlformats-officedocument.presentationml.tags+xml"/>
  <Override PartName="/ppt/notesSlides/notesSlide3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5.xml" ContentType="application/vnd.openxmlformats-officedocument.presentationml.notesSlide+xml"/>
  <Override PartName="/ppt/tags/tag113.xml" ContentType="application/vnd.openxmlformats-officedocument.presentationml.tags+xml"/>
  <Override PartName="/ppt/notesSlides/notesSlide36.xml" ContentType="application/vnd.openxmlformats-officedocument.presentationml.notesSlide+xml"/>
  <Override PartName="/ppt/tags/tag11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tags/tag115.xml" ContentType="application/vnd.openxmlformats-officedocument.presentationml.tags+xml"/>
  <Override PartName="/ppt/tags/tag11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7.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09"/>
  </p:notesMasterIdLst>
  <p:handoutMasterIdLst>
    <p:handoutMasterId r:id="rId110"/>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99" r:id="rId44"/>
    <p:sldId id="788" r:id="rId45"/>
    <p:sldId id="697" r:id="rId46"/>
    <p:sldId id="602" r:id="rId47"/>
    <p:sldId id="689" r:id="rId48"/>
    <p:sldId id="738" r:id="rId49"/>
    <p:sldId id="779" r:id="rId50"/>
    <p:sldId id="456" r:id="rId51"/>
    <p:sldId id="457" r:id="rId52"/>
    <p:sldId id="339" r:id="rId53"/>
    <p:sldId id="786" r:id="rId54"/>
    <p:sldId id="274" r:id="rId55"/>
    <p:sldId id="643" r:id="rId56"/>
    <p:sldId id="761" r:id="rId57"/>
    <p:sldId id="342" r:id="rId58"/>
    <p:sldId id="343" r:id="rId59"/>
    <p:sldId id="798" r:id="rId60"/>
    <p:sldId id="586" r:id="rId61"/>
    <p:sldId id="796" r:id="rId62"/>
    <p:sldId id="795" r:id="rId63"/>
    <p:sldId id="496" r:id="rId64"/>
    <p:sldId id="628" r:id="rId65"/>
    <p:sldId id="501" r:id="rId66"/>
    <p:sldId id="582" r:id="rId67"/>
    <p:sldId id="619" r:id="rId68"/>
    <p:sldId id="620" r:id="rId69"/>
    <p:sldId id="671" r:id="rId70"/>
    <p:sldId id="672" r:id="rId71"/>
    <p:sldId id="670" r:id="rId72"/>
    <p:sldId id="682" r:id="rId73"/>
    <p:sldId id="504" r:id="rId74"/>
    <p:sldId id="686" r:id="rId75"/>
    <p:sldId id="423" r:id="rId76"/>
    <p:sldId id="685" r:id="rId77"/>
    <p:sldId id="424" r:id="rId78"/>
    <p:sldId id="540" r:id="rId79"/>
    <p:sldId id="542" r:id="rId80"/>
    <p:sldId id="545" r:id="rId81"/>
    <p:sldId id="630" r:id="rId82"/>
    <p:sldId id="642" r:id="rId83"/>
    <p:sldId id="631" r:id="rId84"/>
    <p:sldId id="658" r:id="rId85"/>
    <p:sldId id="599" r:id="rId86"/>
    <p:sldId id="802" r:id="rId87"/>
    <p:sldId id="673" r:id="rId88"/>
    <p:sldId id="678" r:id="rId89"/>
    <p:sldId id="675" r:id="rId90"/>
    <p:sldId id="674" r:id="rId91"/>
    <p:sldId id="801" r:id="rId92"/>
    <p:sldId id="800" r:id="rId93"/>
    <p:sldId id="769" r:id="rId94"/>
    <p:sldId id="770" r:id="rId95"/>
    <p:sldId id="771" r:id="rId96"/>
    <p:sldId id="772" r:id="rId97"/>
    <p:sldId id="773" r:id="rId98"/>
    <p:sldId id="775" r:id="rId99"/>
    <p:sldId id="776" r:id="rId100"/>
    <p:sldId id="777" r:id="rId101"/>
    <p:sldId id="778" r:id="rId102"/>
    <p:sldId id="490" r:id="rId103"/>
    <p:sldId id="634" r:id="rId104"/>
    <p:sldId id="421" r:id="rId105"/>
    <p:sldId id="792" r:id="rId106"/>
    <p:sldId id="794" r:id="rId107"/>
    <p:sldId id="797" r:id="rId108"/>
  </p:sldIdLst>
  <p:sldSz cx="12192000" cy="6858000"/>
  <p:notesSz cx="7315200" cy="9601200"/>
  <p:embeddedFontLst>
    <p:embeddedFont>
      <p:font typeface="Book Antiqua" panose="02040602050305030304" pitchFamily="18" charset="0"/>
      <p:regular r:id="rId111"/>
      <p:bold r:id="rId112"/>
      <p:italic r:id="rId113"/>
      <p:boldItalic r:id="rId114"/>
    </p:embeddedFont>
    <p:embeddedFont>
      <p:font typeface="Calibri" panose="020F0502020204030204" pitchFamily="34" charset="0"/>
      <p:regular r:id="rId115"/>
      <p:bold r:id="rId116"/>
      <p:italic r:id="rId117"/>
      <p:boldItalic r:id="rId118"/>
    </p:embeddedFont>
    <p:embeddedFont>
      <p:font typeface="Cambria Math" panose="02040503050406030204" pitchFamily="18" charset="0"/>
      <p:regular r:id="rId119"/>
    </p:embeddedFont>
    <p:embeddedFont>
      <p:font typeface="Candara" panose="020E0502030303020204" pitchFamily="34" charset="0"/>
      <p:regular r:id="rId120"/>
      <p:bold r:id="rId121"/>
      <p:italic r:id="rId122"/>
      <p:boldItalic r:id="rId123"/>
    </p:embeddedFont>
    <p:embeddedFont>
      <p:font typeface="Century Gothic" panose="020B0502020202020204" pitchFamily="34" charset="0"/>
      <p:regular r:id="rId124"/>
      <p:bold r:id="rId125"/>
      <p:italic r:id="rId126"/>
      <p:boldItalic r:id="rId127"/>
    </p:embeddedFont>
    <p:embeddedFont>
      <p:font typeface="Helvetica" panose="020B0604020202020204" pitchFamily="34" charset="0"/>
      <p:regular r:id="rId128"/>
      <p:bold r:id="rId129"/>
      <p:italic r:id="rId130"/>
      <p:boldItalic r:id="rId131"/>
    </p:embeddedFont>
    <p:embeddedFont>
      <p:font typeface="Lato" panose="020F0502020204030203" pitchFamily="34" charset="0"/>
      <p:regular r:id="rId132"/>
      <p:bold r:id="rId133"/>
      <p:italic r:id="rId134"/>
      <p:boldItalic r:id="rId135"/>
    </p:embeddedFont>
    <p:embeddedFont>
      <p:font typeface="MT Extra" panose="05050102010205020202" pitchFamily="18" charset="2"/>
      <p:regular r:id="rId13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7" autoAdjust="0"/>
    <p:restoredTop sz="80145" autoAdjust="0"/>
  </p:normalViewPr>
  <p:slideViewPr>
    <p:cSldViewPr snapToGrid="0">
      <p:cViewPr varScale="1">
        <p:scale>
          <a:sx n="62" d="100"/>
          <a:sy n="62" d="100"/>
        </p:scale>
        <p:origin x="84" y="264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289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7.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3.fntdata"/><Relationship Id="rId128" Type="http://schemas.openxmlformats.org/officeDocument/2006/relationships/font" Target="fonts/font1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3.fntdata"/><Relationship Id="rId118" Type="http://schemas.openxmlformats.org/officeDocument/2006/relationships/font" Target="fonts/font8.fntdata"/><Relationship Id="rId134" Type="http://schemas.openxmlformats.org/officeDocument/2006/relationships/font" Target="fonts/font24.fntdata"/><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4.fntdata"/><Relationship Id="rId129" Type="http://schemas.openxmlformats.org/officeDocument/2006/relationships/font" Target="fonts/font1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0.fntdata"/><Relationship Id="rId135" Type="http://schemas.openxmlformats.org/officeDocument/2006/relationships/font" Target="fonts/font2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115" Type="http://schemas.openxmlformats.org/officeDocument/2006/relationships/font" Target="fonts/font5.fntdata"/><Relationship Id="rId131" Type="http://schemas.openxmlformats.org/officeDocument/2006/relationships/font" Target="fonts/font21.fntdata"/><Relationship Id="rId136" Type="http://schemas.openxmlformats.org/officeDocument/2006/relationships/font" Target="fonts/font2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6.fntdata"/><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fntdata"/><Relationship Id="rId132" Type="http://schemas.openxmlformats.org/officeDocument/2006/relationships/font" Target="fonts/font2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2.fntdata"/><Relationship Id="rId133" Type="http://schemas.openxmlformats.org/officeDocument/2006/relationships/font" Target="fonts/font23.fntdata"/></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fails when the flow rate slows?</a:t>
            </a:r>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45</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46</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47</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48</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50</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51</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52</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57</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58</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59</a:t>
            </a:fld>
            <a:endParaRPr lang="en-US"/>
          </a:p>
        </p:txBody>
      </p:sp>
    </p:spTree>
    <p:extLst>
      <p:ext uri="{BB962C8B-B14F-4D97-AF65-F5344CB8AC3E}">
        <p14:creationId xmlns:p14="http://schemas.microsoft.com/office/powerpoint/2010/main" val="3663903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8571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71</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74</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75</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76</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77</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80</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82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102</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104</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80736C-C557-4F27-A92F-FA435A243315}" type="slidenum">
              <a:rPr lang="en-US" smtClean="0"/>
              <a:pPr/>
              <a:t>106</a:t>
            </a:fld>
            <a:endParaRPr lang="en-US"/>
          </a:p>
        </p:txBody>
      </p:sp>
    </p:spTree>
    <p:extLst>
      <p:ext uri="{BB962C8B-B14F-4D97-AF65-F5344CB8AC3E}">
        <p14:creationId xmlns:p14="http://schemas.microsoft.com/office/powerpoint/2010/main" val="411486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107</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4058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4/5/2022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11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63.xml"/><Relationship Id="rId1" Type="http://schemas.openxmlformats.org/officeDocument/2006/relationships/slideLayout" Target="../slideLayouts/slideLayout3.xml"/><Relationship Id="rId6" Type="http://schemas.openxmlformats.org/officeDocument/2006/relationships/slide" Target="slide50.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0.xml"/><Relationship Id="rId7" Type="http://schemas.openxmlformats.org/officeDocument/2006/relationships/notesSlide" Target="../notesSlides/notesSlide17.xml"/><Relationship Id="rId12"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2.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61.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5.xml"/><Relationship Id="rId7" Type="http://schemas.openxmlformats.org/officeDocument/2006/relationships/image" Target="../media/image7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0.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slideLayout" Target="../slideLayouts/slideLayout5.xml"/><Relationship Id="rId10" Type="http://schemas.openxmlformats.org/officeDocument/2006/relationships/image" Target="../media/image78.png"/><Relationship Id="rId4" Type="http://schemas.openxmlformats.org/officeDocument/2006/relationships/tags" Target="../tags/tag41.xml"/><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4.xml"/><Relationship Id="rId7" Type="http://schemas.openxmlformats.org/officeDocument/2006/relationships/notesSlide" Target="../notesSlides/notesSlide21.xml"/><Relationship Id="rId12" Type="http://schemas.openxmlformats.org/officeDocument/2006/relationships/image" Target="../media/image4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6.xml"/><Relationship Id="rId10" Type="http://schemas.openxmlformats.org/officeDocument/2006/relationships/image" Target="../media/image41.png"/><Relationship Id="rId4" Type="http://schemas.openxmlformats.org/officeDocument/2006/relationships/tags" Target="../tags/tag45.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82.jpe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9.xml"/><Relationship Id="rId7" Type="http://schemas.openxmlformats.org/officeDocument/2006/relationships/image" Target="../media/image83.png"/><Relationship Id="rId12" Type="http://schemas.openxmlformats.org/officeDocument/2006/relationships/image" Target="../media/image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3.xml"/><Relationship Id="rId11" Type="http://schemas.openxmlformats.org/officeDocument/2006/relationships/image" Target="../media/image87.jpeg"/><Relationship Id="rId5" Type="http://schemas.openxmlformats.org/officeDocument/2006/relationships/slideLayout" Target="../slideLayouts/slideLayout2.xml"/><Relationship Id="rId10" Type="http://schemas.openxmlformats.org/officeDocument/2006/relationships/image" Target="../media/image86.png"/><Relationship Id="rId4" Type="http://schemas.openxmlformats.org/officeDocument/2006/relationships/tags" Target="../tags/tag50.xml"/><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95.png"/><Relationship Id="rId3" Type="http://schemas.openxmlformats.org/officeDocument/2006/relationships/tags" Target="../tags/tag52.xml"/><Relationship Id="rId7" Type="http://schemas.openxmlformats.org/officeDocument/2006/relationships/slideLayout" Target="../slideLayouts/slideLayout2.xml"/><Relationship Id="rId12" Type="http://schemas.openxmlformats.org/officeDocument/2006/relationships/image" Target="../media/image94.wmf"/><Relationship Id="rId17" Type="http://schemas.openxmlformats.org/officeDocument/2006/relationships/image" Target="../media/image99.png"/><Relationship Id="rId2" Type="http://schemas.openxmlformats.org/officeDocument/2006/relationships/tags" Target="../tags/tag51.xml"/><Relationship Id="rId16" Type="http://schemas.openxmlformats.org/officeDocument/2006/relationships/image" Target="../media/image98.png"/><Relationship Id="rId1" Type="http://schemas.openxmlformats.org/officeDocument/2006/relationships/vmlDrawing" Target="../drawings/vmlDrawing2.vml"/><Relationship Id="rId6" Type="http://schemas.openxmlformats.org/officeDocument/2006/relationships/tags" Target="../tags/tag55.xml"/><Relationship Id="rId11" Type="http://schemas.openxmlformats.org/officeDocument/2006/relationships/oleObject" Target="../embeddings/oleObject3.bin"/><Relationship Id="rId5" Type="http://schemas.openxmlformats.org/officeDocument/2006/relationships/tags" Target="../tags/tag54.xml"/><Relationship Id="rId15" Type="http://schemas.openxmlformats.org/officeDocument/2006/relationships/image" Target="../media/image97.png"/><Relationship Id="rId10" Type="http://schemas.openxmlformats.org/officeDocument/2006/relationships/image" Target="../media/image93.wmf"/><Relationship Id="rId4" Type="http://schemas.openxmlformats.org/officeDocument/2006/relationships/tags" Target="../tags/tag53.xml"/><Relationship Id="rId9" Type="http://schemas.openxmlformats.org/officeDocument/2006/relationships/oleObject" Target="../embeddings/oleObject2.bin"/><Relationship Id="rId14"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58.xml"/><Relationship Id="rId7" Type="http://schemas.openxmlformats.org/officeDocument/2006/relationships/notesSlide" Target="../notesSlides/notesSlide27.xml"/><Relationship Id="rId12" Type="http://schemas.openxmlformats.org/officeDocument/2006/relationships/image" Target="../media/image9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60.xml"/><Relationship Id="rId10" Type="http://schemas.openxmlformats.org/officeDocument/2006/relationships/image" Target="../media/image96.png"/><Relationship Id="rId4" Type="http://schemas.openxmlformats.org/officeDocument/2006/relationships/tags" Target="../tags/tag59.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63.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8.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39.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42.png"/><Relationship Id="rId5" Type="http://schemas.openxmlformats.org/officeDocument/2006/relationships/tags" Target="../tags/tag68.xml"/><Relationship Id="rId10" Type="http://schemas.openxmlformats.org/officeDocument/2006/relationships/image" Target="../media/image38.png"/><Relationship Id="rId4" Type="http://schemas.openxmlformats.org/officeDocument/2006/relationships/tags" Target="../tags/tag67.xml"/><Relationship Id="rId9" Type="http://schemas.openxmlformats.org/officeDocument/2006/relationships/image" Target="../media/image37.png"/><Relationship Id="rId1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92.png"/><Relationship Id="rId5" Type="http://schemas.openxmlformats.org/officeDocument/2006/relationships/image" Target="../media/image104.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03.png"/><Relationship Id="rId17" Type="http://schemas.openxmlformats.org/officeDocument/2006/relationships/image" Target="../media/image110.png"/><Relationship Id="rId2" Type="http://schemas.openxmlformats.org/officeDocument/2006/relationships/tags" Target="../tags/tag73.xml"/><Relationship Id="rId16" Type="http://schemas.openxmlformats.org/officeDocument/2006/relationships/image" Target="../media/image109.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05.png"/><Relationship Id="rId5" Type="http://schemas.openxmlformats.org/officeDocument/2006/relationships/tags" Target="../tags/tag76.xml"/><Relationship Id="rId15" Type="http://schemas.openxmlformats.org/officeDocument/2006/relationships/image" Target="../media/image108.png"/><Relationship Id="rId10" Type="http://schemas.openxmlformats.org/officeDocument/2006/relationships/notesSlide" Target="../notesSlides/notesSlide31.xml"/><Relationship Id="rId19" Type="http://schemas.openxmlformats.org/officeDocument/2006/relationships/image" Target="../media/image92.png"/><Relationship Id="rId4" Type="http://schemas.openxmlformats.org/officeDocument/2006/relationships/tags" Target="../tags/tag75.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114.png"/><Relationship Id="rId18" Type="http://schemas.openxmlformats.org/officeDocument/2006/relationships/image" Target="../media/image117.png"/><Relationship Id="rId3" Type="http://schemas.openxmlformats.org/officeDocument/2006/relationships/tags" Target="../tags/tag82.xml"/><Relationship Id="rId21" Type="http://schemas.openxmlformats.org/officeDocument/2006/relationships/image" Target="../media/image92.png"/><Relationship Id="rId7" Type="http://schemas.openxmlformats.org/officeDocument/2006/relationships/tags" Target="../tags/tag86.xml"/><Relationship Id="rId12" Type="http://schemas.openxmlformats.org/officeDocument/2006/relationships/image" Target="../media/image113.png"/><Relationship Id="rId17" Type="http://schemas.openxmlformats.org/officeDocument/2006/relationships/image" Target="../media/image116.png"/><Relationship Id="rId2" Type="http://schemas.openxmlformats.org/officeDocument/2006/relationships/tags" Target="../tags/tag81.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2.wmf"/><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notesSlide" Target="../notesSlides/notesSlide32.xml"/><Relationship Id="rId19" Type="http://schemas.openxmlformats.org/officeDocument/2006/relationships/image" Target="../media/image118.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124.png"/><Relationship Id="rId3" Type="http://schemas.openxmlformats.org/officeDocument/2006/relationships/tags" Target="../tags/tag90.xml"/><Relationship Id="rId7" Type="http://schemas.openxmlformats.org/officeDocument/2006/relationships/slideLayout" Target="../slideLayouts/slideLayout2.xml"/><Relationship Id="rId12" Type="http://schemas.openxmlformats.org/officeDocument/2006/relationships/image" Target="../media/image123.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22.png"/><Relationship Id="rId5" Type="http://schemas.openxmlformats.org/officeDocument/2006/relationships/tags" Target="../tags/tag92.xml"/><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tags" Target="../tags/tag91.xml"/><Relationship Id="rId9" Type="http://schemas.openxmlformats.org/officeDocument/2006/relationships/image" Target="../media/image120.png"/><Relationship Id="rId1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31.png"/><Relationship Id="rId3" Type="http://schemas.openxmlformats.org/officeDocument/2006/relationships/tags" Target="../tags/tag96.xml"/><Relationship Id="rId7" Type="http://schemas.openxmlformats.org/officeDocument/2006/relationships/slideLayout" Target="../slideLayouts/slideLayout2.xml"/><Relationship Id="rId12" Type="http://schemas.openxmlformats.org/officeDocument/2006/relationships/image" Target="../media/image130.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29.png"/><Relationship Id="rId5" Type="http://schemas.openxmlformats.org/officeDocument/2006/relationships/tags" Target="../tags/tag98.xml"/><Relationship Id="rId10" Type="http://schemas.openxmlformats.org/officeDocument/2006/relationships/image" Target="../media/image128.png"/><Relationship Id="rId4" Type="http://schemas.openxmlformats.org/officeDocument/2006/relationships/tags" Target="../tags/tag97.xml"/><Relationship Id="rId9" Type="http://schemas.openxmlformats.org/officeDocument/2006/relationships/image" Target="../media/image127.png"/><Relationship Id="rId14" Type="http://schemas.openxmlformats.org/officeDocument/2006/relationships/image" Target="../media/image92.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34.xml"/><Relationship Id="rId13" Type="http://schemas.openxmlformats.org/officeDocument/2006/relationships/image" Target="../media/image41.png"/><Relationship Id="rId3" Type="http://schemas.openxmlformats.org/officeDocument/2006/relationships/tags" Target="../tags/tag102.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39.png"/><Relationship Id="rId5" Type="http://schemas.openxmlformats.org/officeDocument/2006/relationships/tags" Target="../tags/tag104.xml"/><Relationship Id="rId10" Type="http://schemas.openxmlformats.org/officeDocument/2006/relationships/image" Target="../media/image38.png"/><Relationship Id="rId4" Type="http://schemas.openxmlformats.org/officeDocument/2006/relationships/tags" Target="../tags/tag103.xml"/><Relationship Id="rId9" Type="http://schemas.openxmlformats.org/officeDocument/2006/relationships/image" Target="../media/image37.png"/><Relationship Id="rId1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108.xml"/><Relationship Id="rId7" Type="http://schemas.openxmlformats.org/officeDocument/2006/relationships/image" Target="../media/image48.png"/><Relationship Id="rId12" Type="http://schemas.openxmlformats.org/officeDocument/2006/relationships/image" Target="../media/image9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2.xml"/><Relationship Id="rId11" Type="http://schemas.openxmlformats.org/officeDocument/2006/relationships/image" Target="../media/image133.png"/><Relationship Id="rId5" Type="http://schemas.openxmlformats.org/officeDocument/2006/relationships/tags" Target="../tags/tag110.xml"/><Relationship Id="rId10" Type="http://schemas.openxmlformats.org/officeDocument/2006/relationships/image" Target="../media/image110.png"/><Relationship Id="rId4" Type="http://schemas.openxmlformats.org/officeDocument/2006/relationships/tags" Target="../tags/tag109.xml"/><Relationship Id="rId9" Type="http://schemas.openxmlformats.org/officeDocument/2006/relationships/image" Target="../media/image109.png"/></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Layout" Target="../slideLayouts/slideLayout5.xml"/><Relationship Id="rId7" Type="http://schemas.openxmlformats.org/officeDocument/2006/relationships/image" Target="../media/image136.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35.xml"/></Relationships>
</file>

<file path=ppt/slides/_rels/slide6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36.xml"/><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13.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114.xml"/><Relationship Id="rId5" Type="http://schemas.openxmlformats.org/officeDocument/2006/relationships/image" Target="../media/image92.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44.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53.jpeg"/></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8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21.png"/><Relationship Id="rId5" Type="http://schemas.openxmlformats.org/officeDocument/2006/relationships/image" Target="../media/image161.png"/><Relationship Id="rId4" Type="http://schemas.openxmlformats.org/officeDocument/2006/relationships/notesSlide" Target="../notesSlides/notesSlide46.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 Id="rId4" Type="http://schemas.openxmlformats.org/officeDocument/2006/relationships/image" Target="../media/image165.jpeg"/></Relationships>
</file>

<file path=ppt/slides/_rels/slide8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579701" y="1342350"/>
            <a:ext cx="7772400" cy="1143000"/>
          </a:xfrm>
        </p:spPr>
        <p:txBody>
          <a:bodyPr/>
          <a:lstStyle/>
          <a:p>
            <a:r>
              <a:rPr lang="en-US" sz="6600" dirty="0"/>
              <a:t>Clarification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77"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7653580" y="818827"/>
            <a:ext cx="2730284" cy="2435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fast does the floc filter settle into a pile of sludge when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5CCC7-4902-4375-BCFE-969885DABA78}"/>
              </a:ext>
            </a:extLst>
          </p:cNvPr>
          <p:cNvSpPr>
            <a:spLocks noGrp="1"/>
          </p:cNvSpPr>
          <p:nvPr>
            <p:ph type="title"/>
          </p:nvPr>
        </p:nvSpPr>
        <p:spPr/>
        <p:txBody>
          <a:bodyPr/>
          <a:lstStyle/>
          <a:p>
            <a:r>
              <a:rPr lang="en-US" dirty="0"/>
              <a:t>Coagulant dose setting based on rapid settling of flocculated water</a:t>
            </a:r>
          </a:p>
        </p:txBody>
      </p:sp>
      <p:sp>
        <p:nvSpPr>
          <p:cNvPr id="93" name="Content Placeholder 92">
            <a:extLst>
              <a:ext uri="{FF2B5EF4-FFF2-40B4-BE49-F238E27FC236}">
                <a16:creationId xmlns:a16="http://schemas.microsoft.com/office/drawing/2014/main" id="{6214AEF8-35B0-452E-B027-52A38212F949}"/>
              </a:ext>
            </a:extLst>
          </p:cNvPr>
          <p:cNvSpPr>
            <a:spLocks noGrp="1"/>
          </p:cNvSpPr>
          <p:nvPr>
            <p:ph idx="1"/>
          </p:nvPr>
        </p:nvSpPr>
        <p:spPr>
          <a:xfrm>
            <a:off x="457200" y="1600200"/>
            <a:ext cx="6224954" cy="4525963"/>
          </a:xfrm>
        </p:spPr>
        <p:txBody>
          <a:bodyPr/>
          <a:lstStyle/>
          <a:p>
            <a:r>
              <a:rPr lang="en-US" dirty="0"/>
              <a:t>Plant operators will set a target     particle count</a:t>
            </a:r>
          </a:p>
          <a:p>
            <a:r>
              <a:rPr lang="en-US" dirty="0"/>
              <a:t>If particle count is too high the coagulant dose will be increased</a:t>
            </a:r>
          </a:p>
          <a:p>
            <a:r>
              <a:rPr lang="en-US" dirty="0"/>
              <a:t>Goal: obtain a faster indication of whether the coagulant dose is correct and use the AguaClara flocculation model to propose a change in the dose</a:t>
            </a:r>
          </a:p>
          <a:p>
            <a:endParaRPr lang="en-US" dirty="0"/>
          </a:p>
        </p:txBody>
      </p:sp>
      <p:sp>
        <p:nvSpPr>
          <p:cNvPr id="103" name="Oval 102">
            <a:extLst>
              <a:ext uri="{FF2B5EF4-FFF2-40B4-BE49-F238E27FC236}">
                <a16:creationId xmlns:a16="http://schemas.microsoft.com/office/drawing/2014/main" id="{39FB9D73-B209-4A29-A0D1-18C6D43E87E7}"/>
              </a:ext>
            </a:extLst>
          </p:cNvPr>
          <p:cNvSpPr/>
          <p:nvPr/>
        </p:nvSpPr>
        <p:spPr>
          <a:xfrm>
            <a:off x="6461655" y="188806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CB17EFE-47B6-4008-B729-194206763A36}"/>
              </a:ext>
            </a:extLst>
          </p:cNvPr>
          <p:cNvGrpSpPr/>
          <p:nvPr/>
        </p:nvGrpSpPr>
        <p:grpSpPr>
          <a:xfrm>
            <a:off x="7111848" y="1389888"/>
            <a:ext cx="4773123" cy="5186759"/>
            <a:chOff x="7111848" y="1389888"/>
            <a:chExt cx="4773123" cy="5186759"/>
          </a:xfrm>
        </p:grpSpPr>
        <p:sp>
          <p:nvSpPr>
            <p:cNvPr id="5" name="Rectangle 4">
              <a:extLst>
                <a:ext uri="{FF2B5EF4-FFF2-40B4-BE49-F238E27FC236}">
                  <a16:creationId xmlns:a16="http://schemas.microsoft.com/office/drawing/2014/main" id="{C37BDB8F-E186-47B2-8B14-C6376FB22EB7}"/>
                </a:ext>
              </a:extLst>
            </p:cNvPr>
            <p:cNvSpPr/>
            <p:nvPr/>
          </p:nvSpPr>
          <p:spPr>
            <a:xfrm>
              <a:off x="8400978" y="3713562"/>
              <a:ext cx="2777706" cy="2320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D418D12-E226-4BB6-921E-D117DB4979C5}"/>
                </a:ext>
              </a:extLst>
            </p:cNvPr>
            <p:cNvSpPr/>
            <p:nvPr/>
          </p:nvSpPr>
          <p:spPr>
            <a:xfrm>
              <a:off x="8392352" y="3428890"/>
              <a:ext cx="2803585" cy="2622430"/>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8C6767-E797-4289-81D6-4C4C95BCFBB4}"/>
                </a:ext>
              </a:extLst>
            </p:cNvPr>
            <p:cNvSpPr/>
            <p:nvPr/>
          </p:nvSpPr>
          <p:spPr>
            <a:xfrm>
              <a:off x="8560816" y="389128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D1EEB6-FBBF-43E4-A5EE-4FAA4D1D24D8}"/>
                </a:ext>
              </a:extLst>
            </p:cNvPr>
            <p:cNvSpPr/>
            <p:nvPr/>
          </p:nvSpPr>
          <p:spPr>
            <a:xfrm>
              <a:off x="9377450" y="48114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FFD860-DA72-4AA0-99DC-4D41C6B6FD7C}"/>
                </a:ext>
              </a:extLst>
            </p:cNvPr>
            <p:cNvSpPr/>
            <p:nvPr/>
          </p:nvSpPr>
          <p:spPr>
            <a:xfrm>
              <a:off x="10185458" y="5300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6D89BA4-E4A2-489B-A139-050D09D0F3F7}"/>
                </a:ext>
              </a:extLst>
            </p:cNvPr>
            <p:cNvSpPr/>
            <p:nvPr/>
          </p:nvSpPr>
          <p:spPr>
            <a:xfrm>
              <a:off x="9949669" y="475392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0260BB-2910-4677-8795-0E094186F54E}"/>
                </a:ext>
              </a:extLst>
            </p:cNvPr>
            <p:cNvSpPr/>
            <p:nvPr/>
          </p:nvSpPr>
          <p:spPr>
            <a:xfrm>
              <a:off x="8747722" y="43283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E670689-E07E-4D9E-ADE2-10E5AAB52FDE}"/>
                </a:ext>
              </a:extLst>
            </p:cNvPr>
            <p:cNvSpPr/>
            <p:nvPr/>
          </p:nvSpPr>
          <p:spPr>
            <a:xfrm>
              <a:off x="9227926" y="385103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782761-12E9-4BC2-AD50-7A8BA021DDE6}"/>
                </a:ext>
              </a:extLst>
            </p:cNvPr>
            <p:cNvSpPr/>
            <p:nvPr/>
          </p:nvSpPr>
          <p:spPr>
            <a:xfrm>
              <a:off x="9319941" y="450376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16F73F-C2B4-4CFA-BC23-577753695C8D}"/>
                </a:ext>
              </a:extLst>
            </p:cNvPr>
            <p:cNvSpPr/>
            <p:nvPr/>
          </p:nvSpPr>
          <p:spPr>
            <a:xfrm>
              <a:off x="8946129" y="500122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BADB17A-0F52-417F-9430-0D6E0BF0863D}"/>
                </a:ext>
              </a:extLst>
            </p:cNvPr>
            <p:cNvSpPr/>
            <p:nvPr/>
          </p:nvSpPr>
          <p:spPr>
            <a:xfrm>
              <a:off x="10375238" y="435136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7F2D20-8172-4670-8917-BED9F41387DB}"/>
                </a:ext>
              </a:extLst>
            </p:cNvPr>
            <p:cNvSpPr/>
            <p:nvPr/>
          </p:nvSpPr>
          <p:spPr>
            <a:xfrm>
              <a:off x="10355110" y="397755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172CAD-BC82-4D05-963D-7D776FDB84D9}"/>
                </a:ext>
              </a:extLst>
            </p:cNvPr>
            <p:cNvSpPr/>
            <p:nvPr/>
          </p:nvSpPr>
          <p:spPr>
            <a:xfrm>
              <a:off x="10093443" y="42507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71B8AA-BCA3-4EB3-8D35-26DAEE4E524F}"/>
                </a:ext>
              </a:extLst>
            </p:cNvPr>
            <p:cNvSpPr/>
            <p:nvPr/>
          </p:nvSpPr>
          <p:spPr>
            <a:xfrm>
              <a:off x="10659912" y="48171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540CD7-F44F-498C-976D-3F5009E8B0D1}"/>
                </a:ext>
              </a:extLst>
            </p:cNvPr>
            <p:cNvSpPr/>
            <p:nvPr/>
          </p:nvSpPr>
          <p:spPr>
            <a:xfrm>
              <a:off x="11010721" y="422772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016B14E-E909-4557-8811-C5A096752F95}"/>
                </a:ext>
              </a:extLst>
            </p:cNvPr>
            <p:cNvSpPr/>
            <p:nvPr/>
          </p:nvSpPr>
          <p:spPr>
            <a:xfrm>
              <a:off x="10921583" y="37762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4DA0833-FEA2-4816-8BEC-B653FE45FAE8}"/>
                </a:ext>
              </a:extLst>
            </p:cNvPr>
            <p:cNvSpPr/>
            <p:nvPr/>
          </p:nvSpPr>
          <p:spPr>
            <a:xfrm>
              <a:off x="10668544" y="41788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BC8535-078F-406F-8021-60C0E0967C2C}"/>
                </a:ext>
              </a:extLst>
            </p:cNvPr>
            <p:cNvSpPr/>
            <p:nvPr/>
          </p:nvSpPr>
          <p:spPr>
            <a:xfrm>
              <a:off x="9570116" y="528877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6509D20-EB28-43AB-970E-5859FC22B16F}"/>
                </a:ext>
              </a:extLst>
            </p:cNvPr>
            <p:cNvSpPr/>
            <p:nvPr/>
          </p:nvSpPr>
          <p:spPr>
            <a:xfrm>
              <a:off x="8523447" y="51910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29FE8C-A3EB-48ED-8B5A-21C16E652E38}"/>
                </a:ext>
              </a:extLst>
            </p:cNvPr>
            <p:cNvSpPr/>
            <p:nvPr/>
          </p:nvSpPr>
          <p:spPr>
            <a:xfrm>
              <a:off x="8736235" y="479132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6FA0B8C-1FBE-4CCF-8553-D84CE32CA800}"/>
                </a:ext>
              </a:extLst>
            </p:cNvPr>
            <p:cNvSpPr/>
            <p:nvPr/>
          </p:nvSpPr>
          <p:spPr>
            <a:xfrm>
              <a:off x="8923144" y="53060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FB413C-878E-4E06-A520-34D0F005B848}"/>
                </a:ext>
              </a:extLst>
            </p:cNvPr>
            <p:cNvSpPr/>
            <p:nvPr/>
          </p:nvSpPr>
          <p:spPr>
            <a:xfrm>
              <a:off x="9110053" y="582074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D6E43C-F67F-4341-9441-7C413DCBE29E}"/>
                </a:ext>
              </a:extLst>
            </p:cNvPr>
            <p:cNvSpPr/>
            <p:nvPr/>
          </p:nvSpPr>
          <p:spPr>
            <a:xfrm>
              <a:off x="8606849" y="572298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EDADD9-51E2-4FB0-BD41-28DB36EA08EB}"/>
                </a:ext>
              </a:extLst>
            </p:cNvPr>
            <p:cNvSpPr/>
            <p:nvPr/>
          </p:nvSpPr>
          <p:spPr>
            <a:xfrm>
              <a:off x="9690906" y="559933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B5AAA2-68B8-4531-826A-1265A4627EEF}"/>
                </a:ext>
              </a:extLst>
            </p:cNvPr>
            <p:cNvSpPr/>
            <p:nvPr/>
          </p:nvSpPr>
          <p:spPr>
            <a:xfrm>
              <a:off x="10774963" y="54756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A8CB46-1259-40FD-B1B5-1183B196E391}"/>
                </a:ext>
              </a:extLst>
            </p:cNvPr>
            <p:cNvSpPr/>
            <p:nvPr/>
          </p:nvSpPr>
          <p:spPr>
            <a:xfrm>
              <a:off x="10392529" y="56539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A47962-971D-4BC9-B3E1-A57C398EB7F6}"/>
                </a:ext>
              </a:extLst>
            </p:cNvPr>
            <p:cNvSpPr/>
            <p:nvPr/>
          </p:nvSpPr>
          <p:spPr>
            <a:xfrm>
              <a:off x="10010095" y="58322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72834F-12A0-47A5-9097-4DAF198B310E}"/>
                </a:ext>
              </a:extLst>
            </p:cNvPr>
            <p:cNvSpPr/>
            <p:nvPr/>
          </p:nvSpPr>
          <p:spPr>
            <a:xfrm>
              <a:off x="10869864" y="578625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DFA414E-58E4-4B17-8512-FC042C9F086B}"/>
                </a:ext>
              </a:extLst>
            </p:cNvPr>
            <p:cNvSpPr/>
            <p:nvPr/>
          </p:nvSpPr>
          <p:spPr>
            <a:xfrm>
              <a:off x="10547814" y="511914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55EBAF-7FC3-460D-985A-47FE90BAC3DF}"/>
                </a:ext>
              </a:extLst>
            </p:cNvPr>
            <p:cNvSpPr/>
            <p:nvPr/>
          </p:nvSpPr>
          <p:spPr>
            <a:xfrm>
              <a:off x="8960219" y="40290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4D174A3-2213-4BAE-A9F8-1164C43C5851}"/>
                </a:ext>
              </a:extLst>
            </p:cNvPr>
            <p:cNvSpPr/>
            <p:nvPr/>
          </p:nvSpPr>
          <p:spPr>
            <a:xfrm>
              <a:off x="9604326" y="44316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1322E0-26B9-4514-A9D5-025C3CF08D0B}"/>
                </a:ext>
              </a:extLst>
            </p:cNvPr>
            <p:cNvSpPr/>
            <p:nvPr/>
          </p:nvSpPr>
          <p:spPr>
            <a:xfrm>
              <a:off x="10248433" y="483420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018480E-7E2F-4096-A410-BBFC23D22A35}"/>
                </a:ext>
              </a:extLst>
            </p:cNvPr>
            <p:cNvSpPr/>
            <p:nvPr/>
          </p:nvSpPr>
          <p:spPr>
            <a:xfrm>
              <a:off x="9020608" y="46415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7273AB-A9D6-4BDA-8CDE-27CC7D53992A}"/>
                </a:ext>
              </a:extLst>
            </p:cNvPr>
            <p:cNvSpPr/>
            <p:nvPr/>
          </p:nvSpPr>
          <p:spPr>
            <a:xfrm>
              <a:off x="9086745" y="4845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845AA1-6D22-45C6-BCE5-3DECFBA8ED1C}"/>
                </a:ext>
              </a:extLst>
            </p:cNvPr>
            <p:cNvSpPr/>
            <p:nvPr/>
          </p:nvSpPr>
          <p:spPr>
            <a:xfrm>
              <a:off x="9152882" y="50498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756341C-2D78-4B57-8D85-045BE344A7CE}"/>
                </a:ext>
              </a:extLst>
            </p:cNvPr>
            <p:cNvSpPr/>
            <p:nvPr/>
          </p:nvSpPr>
          <p:spPr>
            <a:xfrm>
              <a:off x="9693472" y="505560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0E92C2-038E-40B3-AD7B-29040719D604}"/>
                </a:ext>
              </a:extLst>
            </p:cNvPr>
            <p:cNvSpPr/>
            <p:nvPr/>
          </p:nvSpPr>
          <p:spPr>
            <a:xfrm>
              <a:off x="10234062" y="50613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F7E2E49-071E-45CD-B145-0958307B6446}"/>
                </a:ext>
              </a:extLst>
            </p:cNvPr>
            <p:cNvSpPr/>
            <p:nvPr/>
          </p:nvSpPr>
          <p:spPr>
            <a:xfrm>
              <a:off x="9618712" y="378177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36C56EF-31C1-421A-993A-0D1E6F54024F}"/>
                </a:ext>
              </a:extLst>
            </p:cNvPr>
            <p:cNvSpPr/>
            <p:nvPr/>
          </p:nvSpPr>
          <p:spPr>
            <a:xfrm>
              <a:off x="9745233" y="46674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7301D4-0463-42FC-AAF6-522A24BBF1A8}"/>
                </a:ext>
              </a:extLst>
            </p:cNvPr>
            <p:cNvSpPr/>
            <p:nvPr/>
          </p:nvSpPr>
          <p:spPr>
            <a:xfrm>
              <a:off x="9871754" y="555306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3E8701F-CB6B-4623-9BF9-F900C97C3E4F}"/>
                </a:ext>
              </a:extLst>
            </p:cNvPr>
            <p:cNvSpPr/>
            <p:nvPr/>
          </p:nvSpPr>
          <p:spPr>
            <a:xfrm>
              <a:off x="8471399" y="585210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FCF4E8-301B-4C32-97C1-7F7D9B86CD0B}"/>
                </a:ext>
              </a:extLst>
            </p:cNvPr>
            <p:cNvSpPr/>
            <p:nvPr/>
          </p:nvSpPr>
          <p:spPr>
            <a:xfrm>
              <a:off x="8934349" y="566807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22ED8E9-22D1-4AEB-8CE6-E6E0814A4C2C}"/>
                </a:ext>
              </a:extLst>
            </p:cNvPr>
            <p:cNvSpPr/>
            <p:nvPr/>
          </p:nvSpPr>
          <p:spPr>
            <a:xfrm>
              <a:off x="9276529" y="53805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25E8C5-B307-4967-91CC-AE0DB604F5A4}"/>
                </a:ext>
              </a:extLst>
            </p:cNvPr>
            <p:cNvSpPr/>
            <p:nvPr/>
          </p:nvSpPr>
          <p:spPr>
            <a:xfrm>
              <a:off x="9860249" y="530001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7763DA-62C5-46E3-B7D1-AF75A365BCD7}"/>
                </a:ext>
              </a:extLst>
            </p:cNvPr>
            <p:cNvSpPr/>
            <p:nvPr/>
          </p:nvSpPr>
          <p:spPr>
            <a:xfrm>
              <a:off x="10323199" y="51159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622796C-D76C-4FBD-A487-FB1E2E770806}"/>
                </a:ext>
              </a:extLst>
            </p:cNvPr>
            <p:cNvSpPr/>
            <p:nvPr/>
          </p:nvSpPr>
          <p:spPr>
            <a:xfrm>
              <a:off x="10786149" y="493194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F507D0-C9E0-453D-A2B2-500A7132D58E}"/>
                </a:ext>
              </a:extLst>
            </p:cNvPr>
            <p:cNvSpPr/>
            <p:nvPr/>
          </p:nvSpPr>
          <p:spPr>
            <a:xfrm>
              <a:off x="10929922" y="53603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5FD559-A0BD-412A-9061-A90DECD39089}"/>
                </a:ext>
              </a:extLst>
            </p:cNvPr>
            <p:cNvSpPr/>
            <p:nvPr/>
          </p:nvSpPr>
          <p:spPr>
            <a:xfrm>
              <a:off x="11073695" y="578883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4971395-1095-4876-9BAF-4D10F7527BD4}"/>
                </a:ext>
              </a:extLst>
            </p:cNvPr>
            <p:cNvSpPr/>
            <p:nvPr/>
          </p:nvSpPr>
          <p:spPr>
            <a:xfrm>
              <a:off x="10259936" y="58290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8EBF4A-ED88-4685-92EA-75755CB62464}"/>
                </a:ext>
              </a:extLst>
            </p:cNvPr>
            <p:cNvSpPr/>
            <p:nvPr/>
          </p:nvSpPr>
          <p:spPr>
            <a:xfrm>
              <a:off x="9446177" y="586934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DAE110-E396-41AC-9DDB-43C0371D4ABB}"/>
                </a:ext>
              </a:extLst>
            </p:cNvPr>
            <p:cNvSpPr/>
            <p:nvPr/>
          </p:nvSpPr>
          <p:spPr>
            <a:xfrm>
              <a:off x="8701429" y="55127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D2C6218-271E-4287-8999-BC98718BD3A5}"/>
                </a:ext>
              </a:extLst>
            </p:cNvPr>
            <p:cNvSpPr/>
            <p:nvPr/>
          </p:nvSpPr>
          <p:spPr>
            <a:xfrm>
              <a:off x="8896961" y="51044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F24CC66-9E7C-44FA-94BE-B416930113AF}"/>
                </a:ext>
              </a:extLst>
            </p:cNvPr>
            <p:cNvSpPr/>
            <p:nvPr/>
          </p:nvSpPr>
          <p:spPr>
            <a:xfrm>
              <a:off x="8583535" y="466164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7B07518-A065-4B28-8ACC-AA5CA0171D27}"/>
                </a:ext>
              </a:extLst>
            </p:cNvPr>
            <p:cNvSpPr/>
            <p:nvPr/>
          </p:nvSpPr>
          <p:spPr>
            <a:xfrm>
              <a:off x="8641044" y="4244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A50B61B-7CDD-4B09-8245-D6391B532805}"/>
                </a:ext>
              </a:extLst>
            </p:cNvPr>
            <p:cNvSpPr/>
            <p:nvPr/>
          </p:nvSpPr>
          <p:spPr>
            <a:xfrm>
              <a:off x="8724432" y="381913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71E929-85AB-4DFF-BDC2-65C43D529FDD}"/>
                </a:ext>
              </a:extLst>
            </p:cNvPr>
            <p:cNvSpPr/>
            <p:nvPr/>
          </p:nvSpPr>
          <p:spPr>
            <a:xfrm>
              <a:off x="9584198" y="4126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567902D-76EC-4C98-8A2A-D7CF478DF7E3}"/>
                </a:ext>
              </a:extLst>
            </p:cNvPr>
            <p:cNvSpPr/>
            <p:nvPr/>
          </p:nvSpPr>
          <p:spPr>
            <a:xfrm>
              <a:off x="10443964" y="443448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5716DA-6C72-4F02-B9A4-22AE5E3EC38C}"/>
                </a:ext>
              </a:extLst>
            </p:cNvPr>
            <p:cNvSpPr/>
            <p:nvPr/>
          </p:nvSpPr>
          <p:spPr>
            <a:xfrm>
              <a:off x="10950047" y="45610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1963B77-1A88-418B-8821-E64C474AC2EB}"/>
                </a:ext>
              </a:extLst>
            </p:cNvPr>
            <p:cNvSpPr/>
            <p:nvPr/>
          </p:nvSpPr>
          <p:spPr>
            <a:xfrm>
              <a:off x="10688379" y="39025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7711F2A-3719-4FE3-8481-476C33FE0B87}"/>
                </a:ext>
              </a:extLst>
            </p:cNvPr>
            <p:cNvSpPr/>
            <p:nvPr/>
          </p:nvSpPr>
          <p:spPr>
            <a:xfrm>
              <a:off x="10107533" y="391689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30CEF34-9CE7-4F53-89FD-312D440FABB3}"/>
                </a:ext>
              </a:extLst>
            </p:cNvPr>
            <p:cNvSpPr/>
            <p:nvPr/>
          </p:nvSpPr>
          <p:spPr>
            <a:xfrm>
              <a:off x="9883534" y="43772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BFD5643-5EB4-4B51-85B5-D0B030D45466}"/>
                </a:ext>
              </a:extLst>
            </p:cNvPr>
            <p:cNvGrpSpPr/>
            <p:nvPr/>
          </p:nvGrpSpPr>
          <p:grpSpPr>
            <a:xfrm>
              <a:off x="8633893" y="3765697"/>
              <a:ext cx="1382016" cy="1704772"/>
              <a:chOff x="6961517" y="4227324"/>
              <a:chExt cx="1382016" cy="1704772"/>
            </a:xfrm>
          </p:grpSpPr>
          <p:cxnSp>
            <p:nvCxnSpPr>
              <p:cNvPr id="86" name="Straight Connector 85">
                <a:extLst>
                  <a:ext uri="{FF2B5EF4-FFF2-40B4-BE49-F238E27FC236}">
                    <a16:creationId xmlns:a16="http://schemas.microsoft.com/office/drawing/2014/main" id="{D2AC5B58-541D-45AA-8174-5FB8FF1C479D}"/>
                  </a:ext>
                </a:extLst>
              </p:cNvPr>
              <p:cNvCxnSpPr/>
              <p:nvPr/>
            </p:nvCxnSpPr>
            <p:spPr>
              <a:xfrm flipV="1">
                <a:off x="6961517" y="4252822"/>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C59F2D-9B22-4C28-A8E1-FA4671DA047F}"/>
                  </a:ext>
                </a:extLst>
              </p:cNvPr>
              <p:cNvCxnSpPr/>
              <p:nvPr/>
            </p:nvCxnSpPr>
            <p:spPr>
              <a:xfrm flipV="1">
                <a:off x="7165677" y="4387968"/>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A5C11B49-1664-4D0C-A731-18A618FE269B}"/>
                  </a:ext>
                </a:extLst>
              </p:cNvPr>
              <p:cNvSpPr/>
              <p:nvPr/>
            </p:nvSpPr>
            <p:spPr>
              <a:xfrm rot="13024710">
                <a:off x="8024481" y="4227324"/>
                <a:ext cx="319052" cy="238664"/>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6034" name="Picture 2" descr="https://chemtrac.com/wp-content/uploads/magictoolbox_cache/cf3e6ec01aac7cb79461bcfe9d0d075e/100x100/614917004/PC3400-800W-300x300-1-1.png">
              <a:extLst>
                <a:ext uri="{FF2B5EF4-FFF2-40B4-BE49-F238E27FC236}">
                  <a16:creationId xmlns:a16="http://schemas.microsoft.com/office/drawing/2014/main" id="{EE88022A-0B26-4E2C-AF5F-4DB1885F1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471" y="161985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Shape 91">
              <a:extLst>
                <a:ext uri="{FF2B5EF4-FFF2-40B4-BE49-F238E27FC236}">
                  <a16:creationId xmlns:a16="http://schemas.microsoft.com/office/drawing/2014/main" id="{8B84476B-321A-414E-B03A-E553282EBAD6}"/>
                </a:ext>
              </a:extLst>
            </p:cNvPr>
            <p:cNvSpPr/>
            <p:nvPr/>
          </p:nvSpPr>
          <p:spPr>
            <a:xfrm>
              <a:off x="9901974" y="2531743"/>
              <a:ext cx="1268083" cy="1259456"/>
            </a:xfrm>
            <a:custGeom>
              <a:avLst/>
              <a:gdLst>
                <a:gd name="connsiteX0" fmla="*/ 0 w 1268083"/>
                <a:gd name="connsiteY0" fmla="*/ 1259456 h 1259456"/>
                <a:gd name="connsiteX1" fmla="*/ 914400 w 1268083"/>
                <a:gd name="connsiteY1" fmla="*/ 577970 h 1259456"/>
                <a:gd name="connsiteX2" fmla="*/ 1268083 w 1268083"/>
                <a:gd name="connsiteY2" fmla="*/ 0 h 1259456"/>
              </a:gdLst>
              <a:ahLst/>
              <a:cxnLst>
                <a:cxn ang="0">
                  <a:pos x="connsiteX0" y="connsiteY0"/>
                </a:cxn>
                <a:cxn ang="0">
                  <a:pos x="connsiteX1" y="connsiteY1"/>
                </a:cxn>
                <a:cxn ang="0">
                  <a:pos x="connsiteX2" y="connsiteY2"/>
                </a:cxn>
              </a:cxnLst>
              <a:rect l="l" t="t" r="r" b="b"/>
              <a:pathLst>
                <a:path w="1268083" h="1259456">
                  <a:moveTo>
                    <a:pt x="0" y="1259456"/>
                  </a:moveTo>
                  <a:cubicBezTo>
                    <a:pt x="351526" y="1023667"/>
                    <a:pt x="703053" y="787879"/>
                    <a:pt x="914400" y="577970"/>
                  </a:cubicBezTo>
                  <a:cubicBezTo>
                    <a:pt x="1125747" y="368061"/>
                    <a:pt x="1196915" y="184030"/>
                    <a:pt x="1268083" y="0"/>
                  </a:cubicBezTo>
                </a:path>
              </a:pathLst>
            </a:custGeom>
            <a:noFill/>
            <a:ln w="1016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5FBDF56-C32C-4757-A24D-1FAC56738F3F}"/>
                </a:ext>
              </a:extLst>
            </p:cNvPr>
            <p:cNvSpPr/>
            <p:nvPr/>
          </p:nvSpPr>
          <p:spPr>
            <a:xfrm>
              <a:off x="10370352" y="340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FBAC64-7C0D-4746-8715-11BE029B17D3}"/>
                </a:ext>
              </a:extLst>
            </p:cNvPr>
            <p:cNvSpPr/>
            <p:nvPr/>
          </p:nvSpPr>
          <p:spPr>
            <a:xfrm>
              <a:off x="10929152" y="2894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1B83BB-0561-48AF-8E38-565A9BECC24B}"/>
                </a:ext>
              </a:extLst>
            </p:cNvPr>
            <p:cNvSpPr/>
            <p:nvPr/>
          </p:nvSpPr>
          <p:spPr>
            <a:xfrm>
              <a:off x="9882672" y="37581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D3421C3-3622-4ECC-A2B3-3545516F5B94}"/>
                </a:ext>
              </a:extLst>
            </p:cNvPr>
            <p:cNvGrpSpPr/>
            <p:nvPr/>
          </p:nvGrpSpPr>
          <p:grpSpPr>
            <a:xfrm>
              <a:off x="7111848" y="1920241"/>
              <a:ext cx="3165894" cy="1339318"/>
              <a:chOff x="5045304" y="5049328"/>
              <a:chExt cx="3165894" cy="1384995"/>
            </a:xfrm>
          </p:grpSpPr>
          <p:sp>
            <p:nvSpPr>
              <p:cNvPr id="91" name="TextBox 90">
                <a:extLst>
                  <a:ext uri="{FF2B5EF4-FFF2-40B4-BE49-F238E27FC236}">
                    <a16:creationId xmlns:a16="http://schemas.microsoft.com/office/drawing/2014/main" id="{0C1CB940-9FA5-4760-A8F7-A43B429345E2}"/>
                  </a:ext>
                </a:extLst>
              </p:cNvPr>
              <p:cNvSpPr txBox="1"/>
              <p:nvPr/>
            </p:nvSpPr>
            <p:spPr>
              <a:xfrm>
                <a:off x="5045304" y="5049328"/>
                <a:ext cx="3165894" cy="1384995"/>
              </a:xfrm>
              <a:prstGeom prst="rect">
                <a:avLst/>
              </a:prstGeom>
              <a:noFill/>
            </p:spPr>
            <p:txBody>
              <a:bodyPr wrap="square" rtlCol="0">
                <a:spAutoFit/>
              </a:bodyPr>
              <a:lstStyle/>
              <a:p>
                <a:r>
                  <a:rPr lang="en-US" dirty="0"/>
                  <a:t>Submerged tube settler that will remove    flocs</a:t>
                </a:r>
              </a:p>
            </p:txBody>
          </p:sp>
          <p:sp>
            <p:nvSpPr>
              <p:cNvPr id="97" name="Oval 96">
                <a:extLst>
                  <a:ext uri="{FF2B5EF4-FFF2-40B4-BE49-F238E27FC236}">
                    <a16:creationId xmlns:a16="http://schemas.microsoft.com/office/drawing/2014/main" id="{B3AE0616-2C82-4CCF-88EC-64DAA0EF28F4}"/>
                  </a:ext>
                </a:extLst>
              </p:cNvPr>
              <p:cNvSpPr/>
              <p:nvPr/>
            </p:nvSpPr>
            <p:spPr>
              <a:xfrm>
                <a:off x="6293985" y="612937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6239A3D-5FBB-444A-9B49-C7579DCBCEEE}"/>
                </a:ext>
              </a:extLst>
            </p:cNvPr>
            <p:cNvCxnSpPr>
              <a:cxnSpLocks/>
              <a:stCxn id="91" idx="2"/>
            </p:cNvCxnSpPr>
            <p:nvPr/>
          </p:nvCxnSpPr>
          <p:spPr>
            <a:xfrm>
              <a:off x="8694795" y="3259559"/>
              <a:ext cx="632085" cy="103812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D6762EB-09DE-4827-B55E-B2658EF5470B}"/>
                </a:ext>
              </a:extLst>
            </p:cNvPr>
            <p:cNvSpPr txBox="1"/>
            <p:nvPr/>
          </p:nvSpPr>
          <p:spPr>
            <a:xfrm>
              <a:off x="8761046" y="6053427"/>
              <a:ext cx="1818126" cy="523220"/>
            </a:xfrm>
            <a:prstGeom prst="rect">
              <a:avLst/>
            </a:prstGeom>
            <a:noFill/>
          </p:spPr>
          <p:txBody>
            <a:bodyPr wrap="none" rtlCol="0">
              <a:spAutoFit/>
            </a:bodyPr>
            <a:lstStyle/>
            <a:p>
              <a:r>
                <a:rPr lang="en-US" dirty="0"/>
                <a:t>Flocculator</a:t>
              </a:r>
            </a:p>
          </p:txBody>
        </p:sp>
        <p:sp>
          <p:nvSpPr>
            <p:cNvPr id="99" name="TextBox 98">
              <a:extLst>
                <a:ext uri="{FF2B5EF4-FFF2-40B4-BE49-F238E27FC236}">
                  <a16:creationId xmlns:a16="http://schemas.microsoft.com/office/drawing/2014/main" id="{926DA8AE-44CD-4A5E-8CA4-182699EC0D52}"/>
                </a:ext>
              </a:extLst>
            </p:cNvPr>
            <p:cNvSpPr txBox="1"/>
            <p:nvPr/>
          </p:nvSpPr>
          <p:spPr>
            <a:xfrm>
              <a:off x="8288376" y="1389888"/>
              <a:ext cx="3165894" cy="523220"/>
            </a:xfrm>
            <a:prstGeom prst="rect">
              <a:avLst/>
            </a:prstGeom>
            <a:noFill/>
          </p:spPr>
          <p:txBody>
            <a:bodyPr wrap="square" rtlCol="0">
              <a:spAutoFit/>
            </a:bodyPr>
            <a:lstStyle/>
            <a:p>
              <a:r>
                <a:rPr lang="en-US" dirty="0"/>
                <a:t>Particle counter</a:t>
              </a:r>
            </a:p>
          </p:txBody>
        </p:sp>
        <p:cxnSp>
          <p:nvCxnSpPr>
            <p:cNvPr id="102" name="Straight Arrow Connector 101">
              <a:extLst>
                <a:ext uri="{FF2B5EF4-FFF2-40B4-BE49-F238E27FC236}">
                  <a16:creationId xmlns:a16="http://schemas.microsoft.com/office/drawing/2014/main" id="{5FBA3403-1438-4A13-94E4-0F515B6854B8}"/>
                </a:ext>
              </a:extLst>
            </p:cNvPr>
            <p:cNvCxnSpPr>
              <a:cxnSpLocks/>
            </p:cNvCxnSpPr>
            <p:nvPr/>
          </p:nvCxnSpPr>
          <p:spPr>
            <a:xfrm>
              <a:off x="10716768" y="1792224"/>
              <a:ext cx="20116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111395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E06E1C-6DE4-48F5-9EF0-7AFB8CF0942D}"/>
              </a:ext>
            </a:extLst>
          </p:cNvPr>
          <p:cNvGrpSpPr/>
          <p:nvPr/>
        </p:nvGrpSpPr>
        <p:grpSpPr>
          <a:xfrm>
            <a:off x="2701020" y="159874"/>
            <a:ext cx="4868241" cy="6428500"/>
            <a:chOff x="7223760" y="223669"/>
            <a:chExt cx="4868241" cy="642850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4"/>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 name="Rectangle 16">
            <a:extLst>
              <a:ext uri="{FF2B5EF4-FFF2-40B4-BE49-F238E27FC236}">
                <a16:creationId xmlns:a16="http://schemas.microsoft.com/office/drawing/2014/main" id="{88F053E9-F801-4D09-9A43-408BF80367D4}"/>
              </a:ext>
            </a:extLst>
          </p:cNvPr>
          <p:cNvSpPr/>
          <p:nvPr/>
        </p:nvSpPr>
        <p:spPr>
          <a:xfrm>
            <a:off x="6829647" y="4999340"/>
            <a:ext cx="2359941" cy="523220"/>
          </a:xfrm>
          <a:prstGeom prst="rect">
            <a:avLst/>
          </a:prstGeom>
        </p:spPr>
        <p:txBody>
          <a:bodyPr wrap="none">
            <a:spAutoFit/>
          </a:bodyPr>
          <a:lstStyle/>
          <a:p>
            <a:r>
              <a:rPr lang="en-US" dirty="0">
                <a:solidFill>
                  <a:srgbClr val="404040"/>
                </a:solidFill>
                <a:latin typeface="Lato" panose="020F0502020204030203" pitchFamily="34" charset="0"/>
              </a:rPr>
              <a:t>Inlet manifold</a:t>
            </a:r>
            <a:endParaRPr lang="en-US" dirty="0"/>
          </a:p>
        </p:txBody>
      </p:sp>
      <p:sp>
        <p:nvSpPr>
          <p:cNvPr id="357" name="Rectangle 356">
            <a:extLst>
              <a:ext uri="{FF2B5EF4-FFF2-40B4-BE49-F238E27FC236}">
                <a16:creationId xmlns:a16="http://schemas.microsoft.com/office/drawing/2014/main" id="{141B4689-E8A2-4899-AB6C-27C5D7446ED5}"/>
              </a:ext>
            </a:extLst>
          </p:cNvPr>
          <p:cNvSpPr/>
          <p:nvPr/>
        </p:nvSpPr>
        <p:spPr>
          <a:xfrm>
            <a:off x="6829647" y="5552627"/>
            <a:ext cx="1475084" cy="523220"/>
          </a:xfrm>
          <a:prstGeom prst="rect">
            <a:avLst/>
          </a:prstGeom>
        </p:spPr>
        <p:txBody>
          <a:bodyPr wrap="none">
            <a:spAutoFit/>
          </a:bodyPr>
          <a:lstStyle/>
          <a:p>
            <a:r>
              <a:rPr lang="en-US" dirty="0">
                <a:solidFill>
                  <a:srgbClr val="404040"/>
                </a:solidFill>
                <a:latin typeface="Lato" panose="020F0502020204030203" pitchFamily="34" charset="0"/>
              </a:rPr>
              <a:t>Diffuser</a:t>
            </a:r>
            <a:endParaRPr lang="en-US" dirty="0"/>
          </a:p>
        </p:txBody>
      </p:sp>
      <p:sp>
        <p:nvSpPr>
          <p:cNvPr id="358" name="Rectangle 357">
            <a:extLst>
              <a:ext uri="{FF2B5EF4-FFF2-40B4-BE49-F238E27FC236}">
                <a16:creationId xmlns:a16="http://schemas.microsoft.com/office/drawing/2014/main" id="{CEEF53D7-EE9E-478A-9707-E695BFF2360E}"/>
              </a:ext>
            </a:extLst>
          </p:cNvPr>
          <p:cNvSpPr/>
          <p:nvPr/>
        </p:nvSpPr>
        <p:spPr>
          <a:xfrm>
            <a:off x="6829647" y="6100863"/>
            <a:ext cx="2069797" cy="523220"/>
          </a:xfrm>
          <a:prstGeom prst="rect">
            <a:avLst/>
          </a:prstGeom>
        </p:spPr>
        <p:txBody>
          <a:bodyPr wrap="none">
            <a:spAutoFit/>
          </a:bodyPr>
          <a:lstStyle/>
          <a:p>
            <a:r>
              <a:rPr lang="en-US" dirty="0">
                <a:solidFill>
                  <a:srgbClr val="404040"/>
                </a:solidFill>
                <a:latin typeface="Lato" panose="020F0502020204030203" pitchFamily="34" charset="0"/>
              </a:rPr>
              <a:t>Jet reverser</a:t>
            </a:r>
            <a:endParaRPr lang="en-US" dirty="0"/>
          </a:p>
        </p:txBody>
      </p:sp>
      <p:sp>
        <p:nvSpPr>
          <p:cNvPr id="360" name="Rectangle 359">
            <a:extLst>
              <a:ext uri="{FF2B5EF4-FFF2-40B4-BE49-F238E27FC236}">
                <a16:creationId xmlns:a16="http://schemas.microsoft.com/office/drawing/2014/main" id="{706670E7-F799-4F8B-9EE2-71A2D7010468}"/>
              </a:ext>
            </a:extLst>
          </p:cNvPr>
          <p:cNvSpPr/>
          <p:nvPr/>
        </p:nvSpPr>
        <p:spPr>
          <a:xfrm>
            <a:off x="9569301" y="1533519"/>
            <a:ext cx="2260555" cy="523220"/>
          </a:xfrm>
          <a:prstGeom prst="rect">
            <a:avLst/>
          </a:prstGeom>
        </p:spPr>
        <p:txBody>
          <a:bodyPr wrap="none">
            <a:spAutoFit/>
          </a:bodyPr>
          <a:lstStyle/>
          <a:p>
            <a:r>
              <a:rPr lang="en-US" dirty="0">
                <a:solidFill>
                  <a:srgbClr val="404040"/>
                </a:solidFill>
                <a:latin typeface="Lato" panose="020F0502020204030203" pitchFamily="34" charset="0"/>
              </a:rPr>
              <a:t>Plate settlers</a:t>
            </a:r>
            <a:endParaRPr lang="en-US" dirty="0"/>
          </a:p>
        </p:txBody>
      </p:sp>
      <p:sp>
        <p:nvSpPr>
          <p:cNvPr id="361" name="Rectangle 360">
            <a:extLst>
              <a:ext uri="{FF2B5EF4-FFF2-40B4-BE49-F238E27FC236}">
                <a16:creationId xmlns:a16="http://schemas.microsoft.com/office/drawing/2014/main" id="{6005EC1B-2F04-444B-9505-B9EE483535D3}"/>
              </a:ext>
            </a:extLst>
          </p:cNvPr>
          <p:cNvSpPr/>
          <p:nvPr/>
        </p:nvSpPr>
        <p:spPr>
          <a:xfrm>
            <a:off x="8041757" y="303687"/>
            <a:ext cx="2670924" cy="523220"/>
          </a:xfrm>
          <a:prstGeom prst="rect">
            <a:avLst/>
          </a:prstGeom>
        </p:spPr>
        <p:txBody>
          <a:bodyPr wrap="none">
            <a:spAutoFit/>
          </a:bodyPr>
          <a:lstStyle/>
          <a:p>
            <a:r>
              <a:rPr lang="en-US" dirty="0">
                <a:solidFill>
                  <a:srgbClr val="404040"/>
                </a:solidFill>
                <a:latin typeface="Lato" panose="020F0502020204030203" pitchFamily="34" charset="0"/>
              </a:rPr>
              <a:t>Outlet manifold</a:t>
            </a:r>
            <a:endParaRPr lang="en-US" dirty="0"/>
          </a:p>
        </p:txBody>
      </p:sp>
      <p:sp>
        <p:nvSpPr>
          <p:cNvPr id="362" name="Rectangle 361">
            <a:extLst>
              <a:ext uri="{FF2B5EF4-FFF2-40B4-BE49-F238E27FC236}">
                <a16:creationId xmlns:a16="http://schemas.microsoft.com/office/drawing/2014/main" id="{D838022B-E0F5-4C96-A8F0-ABF6DD6C046E}"/>
              </a:ext>
            </a:extLst>
          </p:cNvPr>
          <p:cNvSpPr/>
          <p:nvPr/>
        </p:nvSpPr>
        <p:spPr>
          <a:xfrm>
            <a:off x="347330" y="4794171"/>
            <a:ext cx="2047355" cy="523220"/>
          </a:xfrm>
          <a:prstGeom prst="rect">
            <a:avLst/>
          </a:prstGeom>
        </p:spPr>
        <p:txBody>
          <a:bodyPr wrap="none">
            <a:spAutoFit/>
          </a:bodyPr>
          <a:lstStyle/>
          <a:p>
            <a:r>
              <a:rPr lang="en-US" dirty="0">
                <a:solidFill>
                  <a:srgbClr val="404040"/>
                </a:solidFill>
                <a:latin typeface="Lato" panose="020F0502020204030203" pitchFamily="34" charset="0"/>
              </a:rPr>
              <a:t>Floc hopper</a:t>
            </a:r>
            <a:endParaRPr lang="en-US" dirty="0"/>
          </a:p>
        </p:txBody>
      </p:sp>
      <p:sp>
        <p:nvSpPr>
          <p:cNvPr id="18" name="Right Brace 17">
            <a:extLst>
              <a:ext uri="{FF2B5EF4-FFF2-40B4-BE49-F238E27FC236}">
                <a16:creationId xmlns:a16="http://schemas.microsoft.com/office/drawing/2014/main" id="{86D9C511-9B30-4AFB-A40E-7E7981ECE85C}"/>
              </a:ext>
            </a:extLst>
          </p:cNvPr>
          <p:cNvSpPr/>
          <p:nvPr/>
        </p:nvSpPr>
        <p:spPr>
          <a:xfrm>
            <a:off x="9108199" y="3062177"/>
            <a:ext cx="425302" cy="34024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3" name="Rectangle 362">
            <a:extLst>
              <a:ext uri="{FF2B5EF4-FFF2-40B4-BE49-F238E27FC236}">
                <a16:creationId xmlns:a16="http://schemas.microsoft.com/office/drawing/2014/main" id="{A58F77DB-81D0-4EF6-B9AA-1705A9699CF0}"/>
              </a:ext>
            </a:extLst>
          </p:cNvPr>
          <p:cNvSpPr/>
          <p:nvPr/>
        </p:nvSpPr>
        <p:spPr>
          <a:xfrm>
            <a:off x="9739423" y="4468107"/>
            <a:ext cx="1686680" cy="523220"/>
          </a:xfrm>
          <a:prstGeom prst="rect">
            <a:avLst/>
          </a:prstGeom>
        </p:spPr>
        <p:txBody>
          <a:bodyPr wrap="none">
            <a:spAutoFit/>
          </a:bodyPr>
          <a:lstStyle/>
          <a:p>
            <a:r>
              <a:rPr lang="en-US" dirty="0">
                <a:solidFill>
                  <a:srgbClr val="404040"/>
                </a:solidFill>
                <a:latin typeface="Lato" panose="020F0502020204030203" pitchFamily="34" charset="0"/>
              </a:rPr>
              <a:t>Floc filter</a:t>
            </a:r>
            <a:endParaRPr lang="en-US" dirty="0"/>
          </a:p>
        </p:txBody>
      </p:sp>
      <p:sp>
        <p:nvSpPr>
          <p:cNvPr id="364" name="Right Brace 363">
            <a:extLst>
              <a:ext uri="{FF2B5EF4-FFF2-40B4-BE49-F238E27FC236}">
                <a16:creationId xmlns:a16="http://schemas.microsoft.com/office/drawing/2014/main" id="{85BA3C11-813F-4087-A57C-CE4409D3A4F0}"/>
              </a:ext>
            </a:extLst>
          </p:cNvPr>
          <p:cNvSpPr/>
          <p:nvPr/>
        </p:nvSpPr>
        <p:spPr>
          <a:xfrm>
            <a:off x="9108199" y="1066799"/>
            <a:ext cx="407582" cy="14212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Rectangle 364">
            <a:extLst>
              <a:ext uri="{FF2B5EF4-FFF2-40B4-BE49-F238E27FC236}">
                <a16:creationId xmlns:a16="http://schemas.microsoft.com/office/drawing/2014/main" id="{D8E4AA5B-B2E0-48CA-9333-CEBAAA5859D4}"/>
              </a:ext>
            </a:extLst>
          </p:cNvPr>
          <p:cNvSpPr/>
          <p:nvPr/>
        </p:nvSpPr>
        <p:spPr>
          <a:xfrm>
            <a:off x="754912" y="3564340"/>
            <a:ext cx="1616148" cy="523220"/>
          </a:xfrm>
          <a:prstGeom prst="rect">
            <a:avLst/>
          </a:prstGeom>
        </p:spPr>
        <p:txBody>
          <a:bodyPr wrap="none">
            <a:spAutoFit/>
          </a:bodyPr>
          <a:lstStyle/>
          <a:p>
            <a:r>
              <a:rPr lang="en-US" dirty="0">
                <a:solidFill>
                  <a:srgbClr val="404040"/>
                </a:solidFill>
                <a:latin typeface="Lato" panose="020F0502020204030203" pitchFamily="34" charset="0"/>
              </a:rPr>
              <a:t>Floc weir</a:t>
            </a:r>
            <a:endParaRPr lang="en-US" dirty="0"/>
          </a:p>
        </p:txBody>
      </p:sp>
      <p:cxnSp>
        <p:nvCxnSpPr>
          <p:cNvPr id="20" name="Straight Arrow Connector 19">
            <a:extLst>
              <a:ext uri="{FF2B5EF4-FFF2-40B4-BE49-F238E27FC236}">
                <a16:creationId xmlns:a16="http://schemas.microsoft.com/office/drawing/2014/main" id="{E6E53277-D682-4D54-ADD3-6FBA8F01B8B7}"/>
              </a:ext>
            </a:extLst>
          </p:cNvPr>
          <p:cNvCxnSpPr>
            <a:cxnSpLocks/>
            <a:stCxn id="361" idx="1"/>
            <a:endCxn id="177" idx="6"/>
          </p:cNvCxnSpPr>
          <p:nvPr/>
        </p:nvCxnSpPr>
        <p:spPr>
          <a:xfrm flipH="1">
            <a:off x="5657984" y="565297"/>
            <a:ext cx="2383773" cy="1067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F00DE2C-3DAB-4A14-A3D8-8D887582FCC6}"/>
              </a:ext>
            </a:extLst>
          </p:cNvPr>
          <p:cNvCxnSpPr>
            <a:cxnSpLocks/>
            <a:stCxn id="17" idx="1"/>
            <a:endCxn id="8" idx="6"/>
          </p:cNvCxnSpPr>
          <p:nvPr/>
        </p:nvCxnSpPr>
        <p:spPr>
          <a:xfrm flipH="1">
            <a:off x="5810182" y="5260950"/>
            <a:ext cx="1019465"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D42E0440-EC62-4B52-AC4F-ADBD5F960544}"/>
              </a:ext>
            </a:extLst>
          </p:cNvPr>
          <p:cNvCxnSpPr>
            <a:cxnSpLocks/>
            <a:stCxn id="357" idx="1"/>
            <a:endCxn id="11" idx="1"/>
          </p:cNvCxnSpPr>
          <p:nvPr/>
        </p:nvCxnSpPr>
        <p:spPr>
          <a:xfrm flipH="1">
            <a:off x="5500140" y="5814237"/>
            <a:ext cx="1329507" cy="3026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029A2D9-EEEB-49FB-AB26-8CAE8DD3AE8F}"/>
              </a:ext>
            </a:extLst>
          </p:cNvPr>
          <p:cNvCxnSpPr>
            <a:cxnSpLocks/>
            <a:stCxn id="358" idx="1"/>
            <a:endCxn id="5" idx="2"/>
          </p:cNvCxnSpPr>
          <p:nvPr/>
        </p:nvCxnSpPr>
        <p:spPr>
          <a:xfrm flipH="1">
            <a:off x="5589854" y="6362473"/>
            <a:ext cx="1239793" cy="101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615B8536-23FB-42DA-B8C8-3F18456CF26E}"/>
              </a:ext>
            </a:extLst>
          </p:cNvPr>
          <p:cNvCxnSpPr>
            <a:cxnSpLocks/>
            <a:stCxn id="365" idx="3"/>
          </p:cNvCxnSpPr>
          <p:nvPr/>
        </p:nvCxnSpPr>
        <p:spPr>
          <a:xfrm flipV="1">
            <a:off x="2371060" y="3551274"/>
            <a:ext cx="925033" cy="274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228D3602-562E-4D37-B0E5-36E93DB5048D}"/>
              </a:ext>
            </a:extLst>
          </p:cNvPr>
          <p:cNvCxnSpPr>
            <a:cxnSpLocks/>
            <a:stCxn id="362" idx="3"/>
          </p:cNvCxnSpPr>
          <p:nvPr/>
        </p:nvCxnSpPr>
        <p:spPr>
          <a:xfrm>
            <a:off x="2394685" y="5055781"/>
            <a:ext cx="5611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2" name="Picture 171" descr="\documentclass{article}&#10;\usepackage{amsmath}&#10;\pagestyle{empty}&#10;\begin{document}&#10;&#10;$$\bar v_{z_{ff}}$$&#10;&#10;&#10;\end{document}" title="IguanaTex Bitmap Display">
            <a:extLst>
              <a:ext uri="{FF2B5EF4-FFF2-40B4-BE49-F238E27FC236}">
                <a16:creationId xmlns:a16="http://schemas.microsoft.com/office/drawing/2014/main" id="{CB5A433D-A6CE-4D89-AF47-9204FA6CEED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389137" y="2886683"/>
            <a:ext cx="693226" cy="412259"/>
          </a:xfrm>
          <a:prstGeom prst="rect">
            <a:avLst/>
          </a:prstGeom>
          <a:solidFill>
            <a:schemeClr val="bg1"/>
          </a:solidFill>
        </p:spPr>
      </p:pic>
    </p:spTree>
    <p:extLst>
      <p:ext uri="{BB962C8B-B14F-4D97-AF65-F5344CB8AC3E}">
        <p14:creationId xmlns:p14="http://schemas.microsoft.com/office/powerpoint/2010/main" val="756446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56">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18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Clarifier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35" name="TextBox 34"/>
          <p:cNvSpPr txBox="1"/>
          <p:nvPr/>
        </p:nvSpPr>
        <p:spPr>
          <a:xfrm>
            <a:off x="1100665" y="1556195"/>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4943544" y="15267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9702800" y="1499678"/>
            <a:ext cx="1138645" cy="400110"/>
          </a:xfrm>
          <a:prstGeom prst="rect">
            <a:avLst/>
          </a:prstGeom>
          <a:noFill/>
        </p:spPr>
        <p:txBody>
          <a:bodyPr wrap="none" rtlCol="0">
            <a:spAutoFit/>
          </a:bodyPr>
          <a:lstStyle/>
          <a:p>
            <a:r>
              <a:rPr lang="en-US" sz="2000" dirty="0"/>
              <a:t>Offset jet</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2057143" y="4188741"/>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2" name="TextBox 1"/>
          <p:cNvSpPr txBox="1"/>
          <p:nvPr/>
        </p:nvSpPr>
        <p:spPr>
          <a:xfrm>
            <a:off x="66953" y="5473005"/>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954107"/>
          </a:xfrm>
          <a:prstGeom prst="rect">
            <a:avLst/>
          </a:prstGeom>
        </p:spPr>
        <p:txBody>
          <a:bodyPr>
            <a:spAutoFit/>
          </a:bodyPr>
          <a:lstStyle/>
          <a:p>
            <a:r>
              <a:rPr lang="en-US" dirty="0"/>
              <a:t>Can a settled floc filter be resuspended? (yes, at least sometimes)</a:t>
            </a:r>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2289409" cy="400110"/>
          </a:xfrm>
          <a:prstGeom prst="rect">
            <a:avLst/>
          </a:prstGeom>
          <a:noFill/>
        </p:spPr>
        <p:txBody>
          <a:bodyPr wrap="none" rtlCol="0">
            <a:spAutoFit/>
          </a:bodyPr>
          <a:lstStyle/>
          <a:p>
            <a:r>
              <a:rPr lang="en-US" sz="2000" dirty="0"/>
              <a:t>Floc pickup location</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220541" y="6318220"/>
            <a:ext cx="1356462" cy="400110"/>
          </a:xfrm>
          <a:prstGeom prst="rect">
            <a:avLst/>
          </a:prstGeom>
          <a:noFill/>
        </p:spPr>
        <p:txBody>
          <a:bodyPr wrap="none" rtlCol="0">
            <a:spAutoFit/>
          </a:bodyPr>
          <a:lstStyle/>
          <a:p>
            <a:r>
              <a:rPr lang="en-US" sz="2000" dirty="0"/>
              <a:t>Jet reverser</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34" name="Straight Arrow Connector 33">
            <a:extLst>
              <a:ext uri="{FF2B5EF4-FFF2-40B4-BE49-F238E27FC236}">
                <a16:creationId xmlns:a16="http://schemas.microsoft.com/office/drawing/2014/main" id="{0E18E35A-8AB7-4E7A-A662-DC8A8FF8D28D}"/>
              </a:ext>
            </a:extLst>
          </p:cNvPr>
          <p:cNvCxnSpPr>
            <a:cxnSpLocks/>
          </p:cNvCxnSpPr>
          <p:nvPr/>
        </p:nvCxnSpPr>
        <p:spPr bwMode="auto">
          <a:xfrm>
            <a:off x="6786836" y="4782350"/>
            <a:ext cx="2636564" cy="1313650"/>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6440105" y="58117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5577003" y="6492057"/>
            <a:ext cx="3979158" cy="26218"/>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Clarifiers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𝐷𝑖𝑓𝑓𝑢𝑠𝑒𝑟</m:t>
                        </m:r>
                      </m:sub>
                    </m:sSub>
                  </m:oMath>
                </a14:m>
                <a:r>
                  <a:rPr lang="en-US" dirty="0"/>
                  <a:t>) of 5 cm…</a:t>
                </a:r>
              </a:p>
              <a:p>
                <a:r>
                  <a:rPr lang="en-US" dirty="0"/>
                  <a:t>What is the flow rate from one diffuser?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14B2-1F4C-4B50-8BE5-FAC43E86DC3D}"/>
              </a:ext>
            </a:extLst>
          </p:cNvPr>
          <p:cNvSpPr>
            <a:spLocks noGrp="1"/>
          </p:cNvSpPr>
          <p:nvPr>
            <p:ph type="title"/>
          </p:nvPr>
        </p:nvSpPr>
        <p:spPr/>
        <p:txBody>
          <a:bodyPr/>
          <a:lstStyle/>
          <a:p>
            <a:r>
              <a:rPr lang="en-US" dirty="0"/>
              <a:t>Diffuser Dimensions</a:t>
            </a:r>
          </a:p>
        </p:txBody>
      </p:sp>
      <p:pic>
        <p:nvPicPr>
          <p:cNvPr id="3" name="Picture 2">
            <a:extLst>
              <a:ext uri="{FF2B5EF4-FFF2-40B4-BE49-F238E27FC236}">
                <a16:creationId xmlns:a16="http://schemas.microsoft.com/office/drawing/2014/main" id="{10A77067-B0CB-405E-B1AF-229B1685B634}"/>
              </a:ext>
            </a:extLst>
          </p:cNvPr>
          <p:cNvPicPr>
            <a:picLocks noChangeAspect="1"/>
          </p:cNvPicPr>
          <p:nvPr/>
        </p:nvPicPr>
        <p:blipFill>
          <a:blip r:embed="rId6"/>
          <a:stretch>
            <a:fillRect/>
          </a:stretch>
        </p:blipFill>
        <p:spPr>
          <a:xfrm>
            <a:off x="1498616" y="1679944"/>
            <a:ext cx="1374732" cy="4986670"/>
          </a:xfrm>
          <a:prstGeom prst="rect">
            <a:avLst/>
          </a:prstGeom>
        </p:spPr>
      </p:pic>
      <p:pic>
        <p:nvPicPr>
          <p:cNvPr id="4" name="Picture 3">
            <a:extLst>
              <a:ext uri="{FF2B5EF4-FFF2-40B4-BE49-F238E27FC236}">
                <a16:creationId xmlns:a16="http://schemas.microsoft.com/office/drawing/2014/main" id="{C768BA41-C45A-4FE5-BF8B-0A029639A3A3}"/>
              </a:ext>
            </a:extLst>
          </p:cNvPr>
          <p:cNvPicPr>
            <a:picLocks noChangeAspect="1"/>
          </p:cNvPicPr>
          <p:nvPr/>
        </p:nvPicPr>
        <p:blipFill>
          <a:blip r:embed="rId7"/>
          <a:stretch>
            <a:fillRect/>
          </a:stretch>
        </p:blipFill>
        <p:spPr>
          <a:xfrm>
            <a:off x="3409345" y="1679944"/>
            <a:ext cx="1408151" cy="5007935"/>
          </a:xfrm>
          <a:prstGeom prst="rect">
            <a:avLst/>
          </a:prstGeom>
        </p:spPr>
      </p:pic>
      <p:pic>
        <p:nvPicPr>
          <p:cNvPr id="5" name="Picture 4">
            <a:extLst>
              <a:ext uri="{FF2B5EF4-FFF2-40B4-BE49-F238E27FC236}">
                <a16:creationId xmlns:a16="http://schemas.microsoft.com/office/drawing/2014/main" id="{3865C69D-6055-40F3-8308-026CAABFC5FF}"/>
              </a:ext>
            </a:extLst>
          </p:cNvPr>
          <p:cNvPicPr>
            <a:picLocks noChangeAspect="1"/>
          </p:cNvPicPr>
          <p:nvPr/>
        </p:nvPicPr>
        <p:blipFill>
          <a:blip r:embed="rId8"/>
          <a:stretch>
            <a:fillRect/>
          </a:stretch>
        </p:blipFill>
        <p:spPr>
          <a:xfrm>
            <a:off x="5592725" y="3088855"/>
            <a:ext cx="2917127" cy="2437600"/>
          </a:xfrm>
          <a:prstGeom prst="rect">
            <a:avLst/>
          </a:prstGeom>
        </p:spPr>
      </p:pic>
      <p:pic>
        <p:nvPicPr>
          <p:cNvPr id="6" name="Picture 5">
            <a:extLst>
              <a:ext uri="{FF2B5EF4-FFF2-40B4-BE49-F238E27FC236}">
                <a16:creationId xmlns:a16="http://schemas.microsoft.com/office/drawing/2014/main" id="{31E08D7F-E040-4505-BB4A-D1C38A7243A3}"/>
              </a:ext>
            </a:extLst>
          </p:cNvPr>
          <p:cNvPicPr>
            <a:picLocks noChangeAspect="1"/>
          </p:cNvPicPr>
          <p:nvPr/>
        </p:nvPicPr>
        <p:blipFill>
          <a:blip r:embed="rId8"/>
          <a:stretch>
            <a:fillRect/>
          </a:stretch>
        </p:blipFill>
        <p:spPr>
          <a:xfrm>
            <a:off x="8722241" y="3092400"/>
            <a:ext cx="2917127" cy="2437600"/>
          </a:xfrm>
          <a:prstGeom prst="rect">
            <a:avLst/>
          </a:prstGeom>
        </p:spPr>
      </p:pic>
      <p:cxnSp>
        <p:nvCxnSpPr>
          <p:cNvPr id="7" name="Straight Arrow Connector 6">
            <a:extLst>
              <a:ext uri="{FF2B5EF4-FFF2-40B4-BE49-F238E27FC236}">
                <a16:creationId xmlns:a16="http://schemas.microsoft.com/office/drawing/2014/main" id="{06E3E9A1-6DBB-401A-9169-7F6DD29A3F03}"/>
              </a:ext>
            </a:extLst>
          </p:cNvPr>
          <p:cNvCxnSpPr>
            <a:cxnSpLocks/>
          </p:cNvCxnSpPr>
          <p:nvPr/>
        </p:nvCxnSpPr>
        <p:spPr>
          <a:xfrm>
            <a:off x="5932967" y="4341629"/>
            <a:ext cx="2346251"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10;$$S_{D}$$&#10;&#10;\end{document}" title="IguanaTex Bitmap Display">
            <a:extLst>
              <a:ext uri="{FF2B5EF4-FFF2-40B4-BE49-F238E27FC236}">
                <a16:creationId xmlns:a16="http://schemas.microsoft.com/office/drawing/2014/main" id="{0A9EB8EC-610C-4883-8089-241711ED1A7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711505" y="4244753"/>
            <a:ext cx="301714" cy="216380"/>
          </a:xfrm>
          <a:prstGeom prst="rect">
            <a:avLst/>
          </a:prstGeom>
          <a:solidFill>
            <a:schemeClr val="bg1"/>
          </a:solidFill>
        </p:spPr>
      </p:pic>
      <p:cxnSp>
        <p:nvCxnSpPr>
          <p:cNvPr id="12" name="Straight Arrow Connector 11">
            <a:extLst>
              <a:ext uri="{FF2B5EF4-FFF2-40B4-BE49-F238E27FC236}">
                <a16:creationId xmlns:a16="http://schemas.microsoft.com/office/drawing/2014/main" id="{F6720B8A-85CC-499A-A098-457096122119}"/>
              </a:ext>
            </a:extLst>
          </p:cNvPr>
          <p:cNvCxnSpPr>
            <a:cxnSpLocks/>
          </p:cNvCxnSpPr>
          <p:nvPr/>
        </p:nvCxnSpPr>
        <p:spPr>
          <a:xfrm>
            <a:off x="5745125" y="3919871"/>
            <a:ext cx="3101163"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B_{D}$$&#10;&#10;\end{document}" title="IguanaTex Bitmap Display">
            <a:extLst>
              <a:ext uri="{FF2B5EF4-FFF2-40B4-BE49-F238E27FC236}">
                <a16:creationId xmlns:a16="http://schemas.microsoft.com/office/drawing/2014/main" id="{A1D791EE-A0A3-4389-8038-68D86363DEE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523663" y="3822996"/>
            <a:ext cx="341333" cy="210285"/>
          </a:xfrm>
          <a:prstGeom prst="rect">
            <a:avLst/>
          </a:prstGeom>
          <a:solidFill>
            <a:schemeClr val="bg1"/>
          </a:solidFill>
        </p:spPr>
      </p:pic>
      <p:cxnSp>
        <p:nvCxnSpPr>
          <p:cNvPr id="17" name="Straight Arrow Connector 16">
            <a:extLst>
              <a:ext uri="{FF2B5EF4-FFF2-40B4-BE49-F238E27FC236}">
                <a16:creationId xmlns:a16="http://schemas.microsoft.com/office/drawing/2014/main" id="{BC5B9E02-E76B-4D6E-8024-E716C80E067F}"/>
              </a:ext>
            </a:extLst>
          </p:cNvPr>
          <p:cNvCxnSpPr>
            <a:cxnSpLocks/>
          </p:cNvCxnSpPr>
          <p:nvPr/>
        </p:nvCxnSpPr>
        <p:spPr>
          <a:xfrm flipH="1" flipV="1">
            <a:off x="10235610" y="4086448"/>
            <a:ext cx="2" cy="61314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10;\pagestyle{empty}&#10;\begin{document}&#10;&#10;&#10;$$W_{D}$$&#10;&#10;\end{document}" title="IguanaTex Bitmap Display">
            <a:extLst>
              <a:ext uri="{FF2B5EF4-FFF2-40B4-BE49-F238E27FC236}">
                <a16:creationId xmlns:a16="http://schemas.microsoft.com/office/drawing/2014/main" id="{6531DF16-DADA-44AB-94B5-A902B8C519E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032408" y="4290828"/>
            <a:ext cx="384000" cy="210285"/>
          </a:xfrm>
          <a:prstGeom prst="rect">
            <a:avLst/>
          </a:prstGeom>
          <a:solidFill>
            <a:schemeClr val="bg1"/>
          </a:solidFill>
        </p:spPr>
      </p:pic>
      <p:cxnSp>
        <p:nvCxnSpPr>
          <p:cNvPr id="23" name="Straight Arrow Connector 22">
            <a:extLst>
              <a:ext uri="{FF2B5EF4-FFF2-40B4-BE49-F238E27FC236}">
                <a16:creationId xmlns:a16="http://schemas.microsoft.com/office/drawing/2014/main" id="{AA063E02-C2F0-49C9-8036-68C95BBF6378}"/>
              </a:ext>
            </a:extLst>
          </p:cNvPr>
          <p:cNvCxnSpPr>
            <a:cxnSpLocks/>
          </p:cNvCxnSpPr>
          <p:nvPr/>
        </p:nvCxnSpPr>
        <p:spPr>
          <a:xfrm flipV="1">
            <a:off x="5305647" y="2346253"/>
            <a:ext cx="0" cy="433099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7" name="Picture 26" descr="\documentclass{article}&#10;\usepackage{amsmath}&#10;\pagestyle{empty}&#10;\begin{document}&#10;&#10;&#10;$$L_{D}$$&#10;&#10;\end{document}" title="IguanaTex Bitmap Display">
            <a:extLst>
              <a:ext uri="{FF2B5EF4-FFF2-40B4-BE49-F238E27FC236}">
                <a16:creationId xmlns:a16="http://schemas.microsoft.com/office/drawing/2014/main" id="{BE3C3C58-3FE9-4539-AF91-53F844B78A64}"/>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6242" y="3954132"/>
            <a:ext cx="321524" cy="210285"/>
          </a:xfrm>
          <a:prstGeom prst="rect">
            <a:avLst/>
          </a:prstGeom>
          <a:solidFill>
            <a:schemeClr val="bg1"/>
          </a:solidFill>
        </p:spPr>
      </p:pic>
      <p:sp>
        <p:nvSpPr>
          <p:cNvPr id="28" name="Rectangle 27">
            <a:extLst>
              <a:ext uri="{FF2B5EF4-FFF2-40B4-BE49-F238E27FC236}">
                <a16:creationId xmlns:a16="http://schemas.microsoft.com/office/drawing/2014/main" id="{DCD50C9B-27EA-422E-B7A6-94D8DF72BA24}"/>
              </a:ext>
            </a:extLst>
          </p:cNvPr>
          <p:cNvSpPr/>
          <p:nvPr/>
        </p:nvSpPr>
        <p:spPr>
          <a:xfrm>
            <a:off x="7376721" y="2586143"/>
            <a:ext cx="3170777" cy="461665"/>
          </a:xfrm>
          <a:prstGeom prst="rect">
            <a:avLst/>
          </a:prstGeom>
          <a:noFill/>
        </p:spPr>
        <p:txBody>
          <a:bodyPr wrap="square">
            <a:spAutoFit/>
          </a:bodyPr>
          <a:lstStyle/>
          <a:p>
            <a:r>
              <a:rPr lang="en-US" sz="2400" dirty="0">
                <a:latin typeface="Lato" panose="020F0502020204030203" pitchFamily="34" charset="0"/>
              </a:rPr>
              <a:t>View from the bottom</a:t>
            </a:r>
            <a:endParaRPr lang="en-US" sz="2400" dirty="0"/>
          </a:p>
        </p:txBody>
      </p:sp>
    </p:spTree>
    <p:extLst>
      <p:ext uri="{BB962C8B-B14F-4D97-AF65-F5344CB8AC3E}">
        <p14:creationId xmlns:p14="http://schemas.microsoft.com/office/powerpoint/2010/main" val="13428674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7" name="Picture 6" descr="\documentclass{article}&#10;\usepackage{amsmath}&#10;\pagestyle{empty}&#10;\begin{document}&#10;&#10;$$Q_{clarifier}C_{flocculator} = Q_{hopperWeir}C_{ff} $$&#10;&#10;&#10;\end{document}" title="IguanaTex Bitmap Display">
            <a:extLst>
              <a:ext uri="{FF2B5EF4-FFF2-40B4-BE49-F238E27FC236}">
                <a16:creationId xmlns:a16="http://schemas.microsoft.com/office/drawing/2014/main" id="{CE3C876A-55B0-451D-BF73-A848E478B33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2"/>
            <a:ext cx="4312381" cy="252952"/>
          </a:xfrm>
          <a:prstGeom prst="rect">
            <a:avLst/>
          </a:prstGeom>
        </p:spPr>
      </p:pic>
      <p:pic>
        <p:nvPicPr>
          <p:cNvPr id="11" name="Picture 10" descr="\documentclass{article}&#10;\usepackage{amsmath}&#10;\pagestyle{empty}&#10;\begin{document}&#10;&#10;$$Q_{hopperWeir} = \frac{Q_{clarifier}C_{flocculator}}{C_{ff}}$$&#10;&#10;&#10;\end{document}" title="IguanaTex Bitmap Display">
            <a:extLst>
              <a:ext uri="{FF2B5EF4-FFF2-40B4-BE49-F238E27FC236}">
                <a16:creationId xmlns:a16="http://schemas.microsoft.com/office/drawing/2014/main" id="{2D0D922F-6035-42E5-9ADE-AA63ED5F3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937524" cy="597333"/>
          </a:xfrm>
          <a:prstGeom prst="rect">
            <a:avLst/>
          </a:prstGeom>
        </p:spPr>
      </p:pic>
      <p:pic>
        <p:nvPicPr>
          <p:cNvPr id="14" name="Picture 13"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356CF679-A105-42BF-AD7D-AB8DE61057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1"/>
            <a:ext cx="3329524" cy="271238"/>
          </a:xfrm>
          <a:prstGeom prst="rect">
            <a:avLst/>
          </a:prstGeom>
        </p:spPr>
      </p:pic>
      <p:pic>
        <p:nvPicPr>
          <p:cNvPr id="17" name="Picture 16"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295B3DF4-F649-496E-914F-A49716BD111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4"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Clarification!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Clarifier</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074"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075"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dirty="0"/>
              <a:t>Vertical Flow Clarifier</a:t>
            </a:r>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6" tooltip="Christopher R. Schulz,Daniel A. Okun"/>
              </a:rPr>
              <a:t>Christopher R. </a:t>
            </a:r>
            <a:r>
              <a:rPr lang="en-US" sz="1400" b="1" dirty="0" err="1">
                <a:hlinkClick r:id="rId6" tooltip="Christopher R. Schulz,Daniel A. Okun"/>
              </a:rPr>
              <a:t>Schulz,Daniel</a:t>
            </a:r>
            <a:r>
              <a:rPr lang="en-US" sz="1400" b="1" dirty="0">
                <a:hlinkClick r:id="rId6" tooltip="Christopher R. Schulz,Daniel A. Okun"/>
              </a:rPr>
              <a:t> A. </a:t>
            </a:r>
            <a:r>
              <a:rPr lang="en-US" sz="1400" b="1" dirty="0" err="1">
                <a:hlinkClick r:id="rId6"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7"/>
              </a:rPr>
              <a:t>https://www.brentwoodindustries.com/water-wastewater-products/tube-settlers/</a:t>
            </a:r>
            <a:endParaRPr lang="en-US" sz="1600" dirty="0"/>
          </a:p>
        </p:txBody>
      </p:sp>
      <p:pic>
        <p:nvPicPr>
          <p:cNvPr id="5" name="Picture 4" descr="\documentclass{article}&#10;\usepackage{amsmath}&#10;\pagestyle{empty}&#10;\begin{document}&#10;&#10;$$\xi_{breakup} = G_{max} \nu^3 v_c^2 \approx   \frac{4F_{bond}}{3 \pi  \rho_{H_2O}}\left(  \frac{ D_{cp} g}{18} \frac{\rho_{cp} - \rho_{H_2O}}{\rho_{H_2O}}\right) ^2$$&#10;&#10;&#10;\end{document}" title="IguanaTex Bitmap Display">
            <a:extLst>
              <a:ext uri="{FF2B5EF4-FFF2-40B4-BE49-F238E27FC236}">
                <a16:creationId xmlns:a16="http://schemas.microsoft.com/office/drawing/2014/main" id="{AD63DFF8-6B2F-4F30-80DC-F77BE000CD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6029" y="5708214"/>
            <a:ext cx="5932190" cy="662857"/>
          </a:xfrm>
          <a:prstGeom prst="rect">
            <a:avLst/>
          </a:prstGeom>
        </p:spPr>
      </p:pic>
      <p:pic>
        <p:nvPicPr>
          <p:cNvPr id="9" name="Picture 8" descr="\documentclass{article}&#10;\usepackage{amsmath}&#10;\pagestyle{empty}&#10;\begin{document}&#10;&#10;$$ v_{c_{max}} = \sqrt{\frac{\xi_{breakup}}{G_{max} \nu^3}}  $$&#10;&#10;&#10;\end{document}" title="IguanaTex Bitmap Display">
            <a:extLst>
              <a:ext uri="{FF2B5EF4-FFF2-40B4-BE49-F238E27FC236}">
                <a16:creationId xmlns:a16="http://schemas.microsoft.com/office/drawing/2014/main" id="{CB423449-86C6-4FBF-A9F5-9F7EDF504D9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84866" y="5640617"/>
            <a:ext cx="2107430" cy="608000"/>
          </a:xfrm>
          <a:prstGeom prst="rect">
            <a:avLst/>
          </a:prstGeom>
        </p:spPr>
      </p:pic>
      <p:pic>
        <p:nvPicPr>
          <p:cNvPr id="11" name="Picture 10" descr="\documentclass{article}&#10;\usepackage{amsmath}&#10;\pagestyle{empty}&#10;\begin{document}&#10;&#10;$$\xi_{breakup} = G_{max} \nu^3 v_c^2$$&#10;&#10;&#10;\end{document}" title="IguanaTex Bitmap Display">
            <a:extLst>
              <a:ext uri="{FF2B5EF4-FFF2-40B4-BE49-F238E27FC236}">
                <a16:creationId xmlns:a16="http://schemas.microsoft.com/office/drawing/2014/main" id="{40C3D8C7-30D7-4647-9FF6-5C445CC56CA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2278096" cy="295619"/>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8" name="Picture 7" descr="\documentclass{article}&#10;\usepackage{amsmath}&#10;\pagestyle{empty}&#10;\begin{document}&#10;&#10;$$\frac{S}{\bar v_c \cos \alpha} = \frac{L \sin \alpha}{\bar v_{z_{Plate}} - \bar v_c}$$&#10;&#10;&#10;\end{document}" title="IguanaTex Bitmap Display">
            <a:extLst>
              <a:ext uri="{FF2B5EF4-FFF2-40B4-BE49-F238E27FC236}">
                <a16:creationId xmlns:a16="http://schemas.microsoft.com/office/drawing/2014/main" id="{5C889912-88FA-4D98-80D8-F5664F7D9B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6"/>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Clarifier vertical velocity components</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9"/>
          <a:stretch>
            <a:fillRect/>
          </a:stretch>
        </p:blipFill>
        <p:spPr>
          <a:xfrm>
            <a:off x="13853" y="2734156"/>
            <a:ext cx="12192000" cy="3770072"/>
          </a:xfrm>
          <a:prstGeom prst="rect">
            <a:avLst/>
          </a:prstGeom>
        </p:spPr>
      </p:pic>
      <p:sp>
        <p:nvSpPr>
          <p:cNvPr id="4" name="Rectangle 3">
            <a:extLst>
              <a:ext uri="{FF2B5EF4-FFF2-40B4-BE49-F238E27FC236}">
                <a16:creationId xmlns:a16="http://schemas.microsoft.com/office/drawing/2014/main" id="{6ABFCF46-1426-4654-87EC-4DDBA9FAF77C}"/>
              </a:ext>
            </a:extLst>
          </p:cNvPr>
          <p:cNvSpPr/>
          <p:nvPr/>
        </p:nvSpPr>
        <p:spPr>
          <a:xfrm>
            <a:off x="834152" y="372028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752636" y="4850878"/>
            <a:ext cx="1534394" cy="461665"/>
          </a:xfrm>
          <a:prstGeom prst="rect">
            <a:avLst/>
          </a:prstGeom>
          <a:solidFill>
            <a:schemeClr val="bg1"/>
          </a:solid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solidFill>
            <a:schemeClr val="bg1"/>
          </a:solid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404037" y="5124893"/>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516033" y="5006754"/>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328193" y="4393609"/>
            <a:ext cx="749714" cy="211809"/>
          </a:xfrm>
          <a:prstGeom prst="rect">
            <a:avLst/>
          </a:prstGeom>
          <a:solidFill>
            <a:schemeClr val="bg1"/>
          </a:solidFill>
        </p:spPr>
      </p:pic>
      <p:pic>
        <p:nvPicPr>
          <p:cNvPr id="19" name="Picture 18" descr="\documentclass{article}&#10;\usepackage{amsmath}&#10;\pagestyle{empty}&#10;\begin{document}&#10;&#10;$$\bar v_{z_{Plate}} &gt; \bar v_{z_{Active}} &gt; \bar v_{z_{ff}} $$&#10;&#10;&#10;&#10;\end{document}" title="IguanaTex Bitmap Display">
            <a:extLst>
              <a:ext uri="{FF2B5EF4-FFF2-40B4-BE49-F238E27FC236}">
                <a16:creationId xmlns:a16="http://schemas.microsoft.com/office/drawing/2014/main" id="{CBCF8DE3-BB96-43FC-A1A2-2E400DB30FEF}"/>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148439" y="2297303"/>
            <a:ext cx="3872286" cy="363606"/>
          </a:xfrm>
          <a:prstGeom prst="rect">
            <a:avLst/>
          </a:prstGeom>
        </p:spPr>
      </p:pic>
      <p:pic>
        <p:nvPicPr>
          <p:cNvPr id="21" name="Picture 20">
            <a:extLst>
              <a:ext uri="{FF2B5EF4-FFF2-40B4-BE49-F238E27FC236}">
                <a16:creationId xmlns:a16="http://schemas.microsoft.com/office/drawing/2014/main" id="{247370FF-3132-434C-AA5B-92B2A9D4EDD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648937" y="3768866"/>
            <a:ext cx="3524959" cy="397459"/>
          </a:xfrm>
          <a:prstGeom prst="rect">
            <a:avLst/>
          </a:prstGeom>
          <a:solidFill>
            <a:schemeClr val="bg1"/>
          </a:solidFill>
        </p:spPr>
      </p:pic>
      <p:pic>
        <p:nvPicPr>
          <p:cNvPr id="23" name="Picture 22" descr="\documentclass{article}&#10;\usepackage{amsmath}&#10;\pagestyle{empty}&#10;\begin{document}&#10;&#10;&#10;$$W_{Clarifier}  L_{Active}  \bar v_{z_{Active}} = Q_{Clarifier}$$&#10;&#10;&#10;\end{document}" title="IguanaTex Bitmap Display">
            <a:extLst>
              <a:ext uri="{FF2B5EF4-FFF2-40B4-BE49-F238E27FC236}">
                <a16:creationId xmlns:a16="http://schemas.microsoft.com/office/drawing/2014/main" id="{C71A9B82-12C8-4FB5-AE04-9AE72B61F21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57838" y="4384057"/>
            <a:ext cx="4100575" cy="252952"/>
          </a:xfrm>
          <a:prstGeom prst="rect">
            <a:avLst/>
          </a:prstGeom>
          <a:solidFill>
            <a:schemeClr val="bg1"/>
          </a:solidFill>
        </p:spPr>
      </p:pic>
      <p:pic>
        <p:nvPicPr>
          <p:cNvPr id="25" name="Picture 24" descr="\documentclass{article}&#10;\usepackage{amsmath}&#10;\pagestyle{empty}&#10;\begin{document}&#10;&#10;&#10;$$W_{Clarifier}  L_{ff}  v_{z_{ff}} = Q_{Clarifier}$$&#10;&#10;&#10;\end{document}" title="IguanaTex Bitmap Display">
            <a:extLst>
              <a:ext uri="{FF2B5EF4-FFF2-40B4-BE49-F238E27FC236}">
                <a16:creationId xmlns:a16="http://schemas.microsoft.com/office/drawing/2014/main" id="{98AB6D87-D059-4414-A743-A474D8E2CE6B}"/>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077806" y="4998388"/>
            <a:ext cx="3413332" cy="268190"/>
          </a:xfrm>
          <a:prstGeom prst="rect">
            <a:avLst/>
          </a:prstGeom>
          <a:solidFill>
            <a:schemeClr val="bg1"/>
          </a:solidFill>
        </p:spPr>
      </p:pic>
    </p:spTree>
    <p:extLst>
      <p:ext uri="{BB962C8B-B14F-4D97-AF65-F5344CB8AC3E}">
        <p14:creationId xmlns:p14="http://schemas.microsoft.com/office/powerpoint/2010/main" val="29484482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extLst>
      <p:ext uri="{BB962C8B-B14F-4D97-AF65-F5344CB8AC3E}">
        <p14:creationId xmlns:p14="http://schemas.microsoft.com/office/powerpoint/2010/main" val="96185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1AA6-62C7-4572-BF6E-C783AD2DEA79}"/>
              </a:ext>
            </a:extLst>
          </p:cNvPr>
          <p:cNvSpPr>
            <a:spLocks noGrp="1"/>
          </p:cNvSpPr>
          <p:nvPr>
            <p:ph type="title"/>
          </p:nvPr>
        </p:nvSpPr>
        <p:spPr/>
        <p:txBody>
          <a:bodyPr/>
          <a:lstStyle/>
          <a:p>
            <a:r>
              <a:rPr lang="en-US" dirty="0"/>
              <a:t>Reflections on learning</a:t>
            </a:r>
          </a:p>
        </p:txBody>
      </p:sp>
      <p:sp>
        <p:nvSpPr>
          <p:cNvPr id="3" name="Content Placeholder 2">
            <a:extLst>
              <a:ext uri="{FF2B5EF4-FFF2-40B4-BE49-F238E27FC236}">
                <a16:creationId xmlns:a16="http://schemas.microsoft.com/office/drawing/2014/main" id="{66234C79-33AE-466C-B325-F52D447F40A3}"/>
              </a:ext>
            </a:extLst>
          </p:cNvPr>
          <p:cNvSpPr>
            <a:spLocks noGrp="1"/>
          </p:cNvSpPr>
          <p:nvPr>
            <p:ph idx="1"/>
          </p:nvPr>
        </p:nvSpPr>
        <p:spPr/>
        <p:txBody>
          <a:bodyPr/>
          <a:lstStyle/>
          <a:p>
            <a:r>
              <a:rPr lang="en-US" dirty="0"/>
              <a:t>How do you remember what happens in lecture? </a:t>
            </a:r>
          </a:p>
          <a:p>
            <a:r>
              <a:rPr lang="en-US" dirty="0"/>
              <a:t>What do you do to be actively engaged?</a:t>
            </a:r>
          </a:p>
        </p:txBody>
      </p:sp>
    </p:spTree>
    <p:extLst>
      <p:ext uri="{BB962C8B-B14F-4D97-AF65-F5344CB8AC3E}">
        <p14:creationId xmlns:p14="http://schemas.microsoft.com/office/powerpoint/2010/main" val="333390963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n-US" dirty="0"/>
              <a:t>Floc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a:t>
            </a:r>
            <a:endParaRPr lang="en-US"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8" name="Picture 7" descr="\documentclass{article}&#10;\usepackage{amsmath}&#10;\pagestyle{empty}&#10;\begin{document}&#10;&#10;$$\xi_{breakup} = G_{max} \nu^3 v_c^2$$&#10;&#10;&#10;\end{document}" title="IguanaTex Bitmap Display">
            <a:extLst>
              <a:ext uri="{FF2B5EF4-FFF2-40B4-BE49-F238E27FC236}">
                <a16:creationId xmlns:a16="http://schemas.microsoft.com/office/drawing/2014/main" id="{7F328B46-B09E-4FA1-8056-02FF5DC0D1F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3485500" cy="452299"/>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 An example of a failure mode in sedimentation tanks</a:t>
            </a:r>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a:p>
            <a:r>
              <a:rPr lang="en-US" sz="2800" dirty="0"/>
              <a:t>Not sure WHY</a:t>
            </a:r>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
        <p:nvSpPr>
          <p:cNvPr id="4" name="TextBox 3"/>
          <p:cNvSpPr txBox="1"/>
          <p:nvPr/>
        </p:nvSpPr>
        <p:spPr>
          <a:xfrm>
            <a:off x="7248525" y="4889541"/>
            <a:ext cx="4817088" cy="1815882"/>
          </a:xfrm>
          <a:prstGeom prst="rect">
            <a:avLst/>
          </a:prstGeom>
          <a:noFill/>
        </p:spPr>
        <p:txBody>
          <a:bodyPr wrap="square" rtlCol="0">
            <a:spAutoFit/>
          </a:bodyPr>
          <a:lstStyle/>
          <a:p>
            <a:r>
              <a:rPr lang="en-US" dirty="0"/>
              <a:t>      Could we further reduce residence time in floc filter and plate settlers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Floc-filter/plate settlers.</a:t>
            </a:r>
          </a:p>
          <a:p>
            <a:r>
              <a:rPr lang="en-US" dirty="0"/>
              <a:t>Flow distribution and the ability to resuspend a settled floc filter are likely the most important constraints</a:t>
            </a:r>
          </a:p>
          <a:p>
            <a:r>
              <a:rPr lang="en-US" dirty="0"/>
              <a:t>For reasonable flow distribution, 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2740147" cy="4154984"/>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r>
              <a:rPr lang="en-US" sz="2400" dirty="0">
                <a:solidFill>
                  <a:schemeClr val="accent4"/>
                </a:solidFill>
              </a:rPr>
              <a:t>Access to bottom of tank?</a:t>
            </a:r>
          </a:p>
          <a:p>
            <a:pPr marL="284163" indent="-284163">
              <a:buFontTx/>
              <a:buChar char="•"/>
            </a:pPr>
            <a:endParaRPr lang="en-US"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3586" y="1095375"/>
            <a:ext cx="9218012" cy="5762625"/>
          </a:xfrm>
          <a:prstGeom prst="rect">
            <a:avLst/>
          </a:prstGeom>
        </p:spPr>
      </p:pic>
      <p:sp>
        <p:nvSpPr>
          <p:cNvPr id="4" name="Oval 3">
            <a:extLst>
              <a:ext uri="{FF2B5EF4-FFF2-40B4-BE49-F238E27FC236}">
                <a16:creationId xmlns:a16="http://schemas.microsoft.com/office/drawing/2014/main" id="{BE91774D-9E18-4B8B-8DFF-611BB2FC216B}"/>
              </a:ext>
            </a:extLst>
          </p:cNvPr>
          <p:cNvSpPr/>
          <p:nvPr/>
        </p:nvSpPr>
        <p:spPr>
          <a:xfrm>
            <a:off x="6029325" y="4514850"/>
            <a:ext cx="142875"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FF04639-4D1E-4A6C-BAF1-62A168390044}"/>
              </a:ext>
            </a:extLst>
          </p:cNvPr>
          <p:cNvCxnSpPr/>
          <p:nvPr/>
        </p:nvCxnSpPr>
        <p:spPr>
          <a:xfrm>
            <a:off x="2362200" y="2847975"/>
            <a:ext cx="2095500" cy="29908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08A42-9869-4434-9B91-2C286AEF6A6B}"/>
              </a:ext>
            </a:extLst>
          </p:cNvPr>
          <p:cNvCxnSpPr>
            <a:cxnSpLocks/>
          </p:cNvCxnSpPr>
          <p:nvPr/>
        </p:nvCxnSpPr>
        <p:spPr>
          <a:xfrm>
            <a:off x="2381250" y="2867025"/>
            <a:ext cx="3695700" cy="19907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remove" grpId="0" nodeType="clickEffect">
                                  <p:stCondLst>
                                    <p:cond delay="0"/>
                                  </p:stCondLst>
                                  <p:endCondLst>
                                    <p:cond evt="onNext" delay="0">
                                      <p:tgtEl>
                                        <p:sldTgt/>
                                      </p:tgtEl>
                                    </p:cond>
                                  </p:endCondLst>
                                  <p:childTnLst>
                                    <p:animMotion origin="layout" path="M -6.25E-7 -3.33333E-6 C -0.0013 0.01621 -0.00221 0.03241 -0.00234 0.04861 C -0.00143 0.05371 0.00078 0.0588 0.00169 0.06389 C 0.01289 0.07084 0.00664 0.08496 0.03438 0.08473 C 0.06159 0.08449 0.13906 0.09468 0.1694 0.0625 C 0.19935 0.03033 0.20846 -0.06828 0.21328 -0.10833 L 0.19844 -0.17777 C 0.19037 -0.19768 0.17917 -0.19328 0.17917 -0.22639 C 0.17917 -0.25972 0.21133 -0.26064 0.19844 -0.26944 L 0.0875 -0.28055 L 0.21029 -0.44722 " pathEditMode="relative" rAng="0" ptsTypes="AAAAAAAAAAA">
                                      <p:cBhvr>
                                        <p:cTn id="6" dur="10000" fill="hold"/>
                                        <p:tgtEl>
                                          <p:spTgt spid="4"/>
                                        </p:tgtEl>
                                        <p:attrNameLst>
                                          <p:attrName>ppt_x</p:attrName>
                                          <p:attrName>ppt_y</p:attrName>
                                        </p:attrNameLst>
                                      </p:cBhvr>
                                      <p:rCtr x="10547" y="-18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4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915026" cy="4525963"/>
          </a:xfrm>
        </p:spPr>
        <p:txBody>
          <a:bodyPr/>
          <a:lstStyle/>
          <a:p>
            <a:r>
              <a:rPr lang="en-US" dirty="0"/>
              <a:t>Plate settlers and outlet manifolds</a:t>
            </a:r>
          </a:p>
          <a:p>
            <a:r>
              <a:rPr lang="en-US" dirty="0"/>
              <a:t>Outlet Manifolds must be perfectly level using this system (orifice elevation sets water elevation!)</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46440BC-1230-4B50-9190-4A55CF5623D6}"/>
              </a:ext>
            </a:extLst>
          </p:cNvPr>
          <p:cNvSpPr txBox="1"/>
          <p:nvPr/>
        </p:nvSpPr>
        <p:spPr>
          <a:xfrm>
            <a:off x="4267200" y="5903893"/>
            <a:ext cx="2762565" cy="954107"/>
          </a:xfrm>
          <a:prstGeom prst="rect">
            <a:avLst/>
          </a:prstGeom>
          <a:noFill/>
        </p:spPr>
        <p:txBody>
          <a:bodyPr wrap="square" rtlCol="0">
            <a:spAutoFit/>
          </a:bodyPr>
          <a:lstStyle/>
          <a:p>
            <a:r>
              <a:rPr lang="en-US" dirty="0"/>
              <a:t>Channels for inlet and outlet</a:t>
            </a:r>
          </a:p>
        </p:txBody>
      </p:sp>
      <p:cxnSp>
        <p:nvCxnSpPr>
          <p:cNvPr id="6" name="Straight Arrow Connector 5">
            <a:extLst>
              <a:ext uri="{FF2B5EF4-FFF2-40B4-BE49-F238E27FC236}">
                <a16:creationId xmlns:a16="http://schemas.microsoft.com/office/drawing/2014/main" id="{1FF7CF22-3195-47A6-8C57-CCB6144DC751}"/>
              </a:ext>
            </a:extLst>
          </p:cNvPr>
          <p:cNvCxnSpPr>
            <a:cxnSpLocks/>
          </p:cNvCxnSpPr>
          <p:nvPr/>
        </p:nvCxnSpPr>
        <p:spPr>
          <a:xfrm flipV="1">
            <a:off x="6562725" y="2838450"/>
            <a:ext cx="628650" cy="31432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069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045753" cy="523220"/>
          </a:xfrm>
          <a:prstGeom prst="rect">
            <a:avLst/>
          </a:prstGeom>
          <a:noFill/>
        </p:spPr>
        <p:txBody>
          <a:bodyPr wrap="none" rtlCol="0">
            <a:spAutoFit/>
          </a:bodyPr>
          <a:lstStyle/>
          <a:p>
            <a:r>
              <a:rPr lang="en-US" dirty="0"/>
              <a:t>Inlet channel</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623090" cy="523220"/>
          </a:xfrm>
          <a:prstGeom prst="rect">
            <a:avLst/>
          </a:prstGeom>
          <a:noFill/>
        </p:spPr>
        <p:txBody>
          <a:bodyPr wrap="none" rtlCol="0">
            <a:spAutoFit/>
          </a:bodyPr>
          <a:lstStyle/>
          <a:p>
            <a:r>
              <a:rPr lang="en-US" dirty="0"/>
              <a:t>Vertical chimney</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472213" y="1695612"/>
            <a:ext cx="3285641" cy="4154984"/>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“indicates density flow”</a:t>
            </a:r>
          </a:p>
          <a:p>
            <a:endParaRPr lang="en-US" sz="2400" dirty="0"/>
          </a:p>
          <a:p>
            <a:r>
              <a:rPr lang="en-US" sz="2400" dirty="0"/>
              <a:t>“Block off the last 10 to 20 ft…”</a:t>
            </a:r>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7287572" cy="523220"/>
          </a:xfrm>
          <a:prstGeom prst="rect">
            <a:avLst/>
          </a:prstGeom>
          <a:noFill/>
        </p:spPr>
        <p:txBody>
          <a:bodyPr wrap="none" rtlCol="0">
            <a:spAutoFit/>
          </a:bodyPr>
          <a:lstStyle/>
          <a:p>
            <a:r>
              <a:rPr lang="en-US" dirty="0"/>
              <a:t>This is an inertia problem, not a density problem!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B08AC-1811-41E8-B0FA-9FFC4BA32512}"/>
              </a:ext>
            </a:extLst>
          </p:cNvPr>
          <p:cNvPicPr>
            <a:picLocks noChangeAspect="1"/>
          </p:cNvPicPr>
          <p:nvPr/>
        </p:nvPicPr>
        <p:blipFill>
          <a:blip r:embed="rId5"/>
          <a:stretch>
            <a:fillRect/>
          </a:stretch>
        </p:blipFill>
        <p:spPr>
          <a:xfrm>
            <a:off x="0" y="2790246"/>
            <a:ext cx="12192000" cy="3726241"/>
          </a:xfrm>
          <a:prstGeom prst="rect">
            <a:avLst/>
          </a:prstGeom>
        </p:spPr>
      </p:pic>
      <p:sp>
        <p:nvSpPr>
          <p:cNvPr id="2" name="Title 1"/>
          <p:cNvSpPr>
            <a:spLocks noGrp="1"/>
          </p:cNvSpPr>
          <p:nvPr>
            <p:ph type="title"/>
          </p:nvPr>
        </p:nvSpPr>
        <p:spPr/>
        <p:txBody>
          <a:bodyPr/>
          <a:lstStyle/>
          <a:p>
            <a:r>
              <a:rPr lang="en-US" dirty="0"/>
              <a:t>Diffusers that Eliminate Circulation and Keep the Floc Filter in Suspension</a:t>
            </a:r>
          </a:p>
        </p:txBody>
      </p:sp>
      <p:sp>
        <p:nvSpPr>
          <p:cNvPr id="4" name="Rectangle 3">
            <a:extLst>
              <a:ext uri="{FF2B5EF4-FFF2-40B4-BE49-F238E27FC236}">
                <a16:creationId xmlns:a16="http://schemas.microsoft.com/office/drawing/2014/main" id="{6ABFCF46-1426-4654-87EC-4DDBA9FAF77C}"/>
              </a:ext>
            </a:extLst>
          </p:cNvPr>
          <p:cNvSpPr/>
          <p:nvPr/>
        </p:nvSpPr>
        <p:spPr>
          <a:xfrm>
            <a:off x="3853799" y="367775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3793548" y="4872143"/>
            <a:ext cx="1534394" cy="461665"/>
          </a:xfrm>
          <a:prstGeom prst="rect">
            <a:avLst/>
          </a:prstGeom>
          <a:no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no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382772" y="4763386"/>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73503" y="4645247"/>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92528" y="4414875"/>
            <a:ext cx="749714" cy="211809"/>
          </a:xfrm>
          <a:prstGeom prst="rect">
            <a:avLst/>
          </a:prstGeom>
          <a:solidFill>
            <a:schemeClr val="bg1"/>
          </a:solidFill>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5693-3CBC-46A8-AB10-F10833755D6B}"/>
              </a:ext>
            </a:extLst>
          </p:cNvPr>
          <p:cNvSpPr>
            <a:spLocks noGrp="1"/>
          </p:cNvSpPr>
          <p:nvPr>
            <p:ph type="title"/>
          </p:nvPr>
        </p:nvSpPr>
        <p:spPr/>
        <p:txBody>
          <a:bodyPr/>
          <a:lstStyle/>
          <a:p>
            <a:r>
              <a:rPr lang="en-US" dirty="0"/>
              <a:t>Floc hopper</a:t>
            </a:r>
          </a:p>
        </p:txBody>
      </p:sp>
      <p:pic>
        <p:nvPicPr>
          <p:cNvPr id="5" name="Picture 4">
            <a:extLst>
              <a:ext uri="{FF2B5EF4-FFF2-40B4-BE49-F238E27FC236}">
                <a16:creationId xmlns:a16="http://schemas.microsoft.com/office/drawing/2014/main" id="{C9018F29-7C09-4D85-9801-7B00599263F4}"/>
              </a:ext>
            </a:extLst>
          </p:cNvPr>
          <p:cNvPicPr>
            <a:picLocks noChangeAspect="1"/>
          </p:cNvPicPr>
          <p:nvPr/>
        </p:nvPicPr>
        <p:blipFill rotWithShape="1">
          <a:blip r:embed="rId2"/>
          <a:srcRect t="17901" r="18065"/>
          <a:stretch/>
        </p:blipFill>
        <p:spPr>
          <a:xfrm>
            <a:off x="3394129" y="2324746"/>
            <a:ext cx="4773478" cy="4223288"/>
          </a:xfrm>
          <a:prstGeom prst="rect">
            <a:avLst/>
          </a:prstGeom>
        </p:spPr>
      </p:pic>
      <p:sp>
        <p:nvSpPr>
          <p:cNvPr id="6" name="TextBox 5">
            <a:extLst>
              <a:ext uri="{FF2B5EF4-FFF2-40B4-BE49-F238E27FC236}">
                <a16:creationId xmlns:a16="http://schemas.microsoft.com/office/drawing/2014/main" id="{271F8686-5BBB-4039-9FAB-51EAD65DA30F}"/>
              </a:ext>
            </a:extLst>
          </p:cNvPr>
          <p:cNvSpPr txBox="1"/>
          <p:nvPr/>
        </p:nvSpPr>
        <p:spPr>
          <a:xfrm>
            <a:off x="5036949" y="4572000"/>
            <a:ext cx="1662635" cy="461665"/>
          </a:xfrm>
          <a:prstGeom prst="rect">
            <a:avLst/>
          </a:prstGeom>
          <a:noFill/>
        </p:spPr>
        <p:txBody>
          <a:bodyPr wrap="none" rtlCol="0">
            <a:spAutoFit/>
          </a:bodyPr>
          <a:lstStyle/>
          <a:p>
            <a:r>
              <a:rPr lang="en-US" sz="2400" dirty="0"/>
              <a:t>Floc hopper</a:t>
            </a:r>
          </a:p>
        </p:txBody>
      </p:sp>
      <p:sp>
        <p:nvSpPr>
          <p:cNvPr id="7" name="TextBox 6">
            <a:extLst>
              <a:ext uri="{FF2B5EF4-FFF2-40B4-BE49-F238E27FC236}">
                <a16:creationId xmlns:a16="http://schemas.microsoft.com/office/drawing/2014/main" id="{48F3F89F-D4C9-4AD0-83C6-8AC74190148F}"/>
              </a:ext>
            </a:extLst>
          </p:cNvPr>
          <p:cNvSpPr txBox="1"/>
          <p:nvPr/>
        </p:nvSpPr>
        <p:spPr>
          <a:xfrm>
            <a:off x="3376047" y="4755396"/>
            <a:ext cx="1354858" cy="461665"/>
          </a:xfrm>
          <a:prstGeom prst="rect">
            <a:avLst/>
          </a:prstGeom>
          <a:noFill/>
        </p:spPr>
        <p:txBody>
          <a:bodyPr wrap="none" rtlCol="0">
            <a:spAutoFit/>
          </a:bodyPr>
          <a:lstStyle/>
          <a:p>
            <a:r>
              <a:rPr lang="en-US" sz="2400" dirty="0"/>
              <a:t>Floc weir</a:t>
            </a:r>
          </a:p>
        </p:txBody>
      </p:sp>
      <p:cxnSp>
        <p:nvCxnSpPr>
          <p:cNvPr id="8" name="Straight Arrow Connector 7">
            <a:extLst>
              <a:ext uri="{FF2B5EF4-FFF2-40B4-BE49-F238E27FC236}">
                <a16:creationId xmlns:a16="http://schemas.microsoft.com/office/drawing/2014/main" id="{DCB3C134-D5CB-46E2-BEF6-539E0A71DE37}"/>
              </a:ext>
            </a:extLst>
          </p:cNvPr>
          <p:cNvCxnSpPr>
            <a:cxnSpLocks/>
            <a:stCxn id="7" idx="3"/>
          </p:cNvCxnSpPr>
          <p:nvPr/>
        </p:nvCxnSpPr>
        <p:spPr bwMode="auto">
          <a:xfrm flipV="1">
            <a:off x="4730905" y="4401521"/>
            <a:ext cx="259549" cy="584708"/>
          </a:xfrm>
          <a:prstGeom prst="straightConnector1">
            <a:avLst/>
          </a:prstGeom>
          <a:noFill/>
          <a:ln w="38100" cap="flat" cmpd="sng" algn="ctr">
            <a:solidFill>
              <a:schemeClr val="bg2"/>
            </a:solidFill>
            <a:prstDash val="solid"/>
            <a:round/>
            <a:headEnd type="none" w="lg" len="med"/>
            <a:tailEnd type="arrow"/>
          </a:ln>
          <a:effectLst/>
        </p:spPr>
      </p:cxnSp>
      <p:sp>
        <p:nvSpPr>
          <p:cNvPr id="12" name="TextBox 11">
            <a:extLst>
              <a:ext uri="{FF2B5EF4-FFF2-40B4-BE49-F238E27FC236}">
                <a16:creationId xmlns:a16="http://schemas.microsoft.com/office/drawing/2014/main" id="{1F1E9087-2B2A-47BB-AB57-D1935E4DEB05}"/>
              </a:ext>
            </a:extLst>
          </p:cNvPr>
          <p:cNvSpPr txBox="1"/>
          <p:nvPr/>
        </p:nvSpPr>
        <p:spPr>
          <a:xfrm>
            <a:off x="8131444" y="3652433"/>
            <a:ext cx="1747594" cy="461665"/>
          </a:xfrm>
          <a:prstGeom prst="rect">
            <a:avLst/>
          </a:prstGeom>
          <a:noFill/>
        </p:spPr>
        <p:txBody>
          <a:bodyPr wrap="none" rtlCol="0">
            <a:spAutoFit/>
          </a:bodyPr>
          <a:lstStyle/>
          <a:p>
            <a:r>
              <a:rPr lang="en-US" sz="2400" dirty="0"/>
              <a:t>Sludge drain</a:t>
            </a:r>
          </a:p>
        </p:txBody>
      </p:sp>
    </p:spTree>
    <p:extLst>
      <p:ext uri="{BB962C8B-B14F-4D97-AF65-F5344CB8AC3E}">
        <p14:creationId xmlns:p14="http://schemas.microsoft.com/office/powerpoint/2010/main" val="1119542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497F6F-82F0-402E-86DB-6916A48717A4}"/>
              </a:ext>
            </a:extLst>
          </p:cNvPr>
          <p:cNvSpPr txBox="1"/>
          <p:nvPr/>
        </p:nvSpPr>
        <p:spPr>
          <a:xfrm>
            <a:off x="8582025" y="3028950"/>
            <a:ext cx="1909497" cy="523220"/>
          </a:xfrm>
          <a:prstGeom prst="rect">
            <a:avLst/>
          </a:prstGeom>
          <a:noFill/>
        </p:spPr>
        <p:txBody>
          <a:bodyPr wrap="none" rtlCol="0">
            <a:spAutoFit/>
          </a:bodyPr>
          <a:lstStyle/>
          <a:p>
            <a:r>
              <a:rPr lang="en-US" dirty="0"/>
              <a:t>Floc hopper</a:t>
            </a:r>
          </a:p>
        </p:txBody>
      </p:sp>
      <p:sp>
        <p:nvSpPr>
          <p:cNvPr id="7" name="TextBox 6">
            <a:extLst>
              <a:ext uri="{FF2B5EF4-FFF2-40B4-BE49-F238E27FC236}">
                <a16:creationId xmlns:a16="http://schemas.microsoft.com/office/drawing/2014/main" id="{5C750A25-4033-4012-9182-AF5042B84373}"/>
              </a:ext>
            </a:extLst>
          </p:cNvPr>
          <p:cNvSpPr txBox="1"/>
          <p:nvPr/>
        </p:nvSpPr>
        <p:spPr>
          <a:xfrm>
            <a:off x="8486775" y="1752600"/>
            <a:ext cx="3584636" cy="523220"/>
          </a:xfrm>
          <a:prstGeom prst="rect">
            <a:avLst/>
          </a:prstGeom>
          <a:noFill/>
        </p:spPr>
        <p:txBody>
          <a:bodyPr wrap="none" rtlCol="0">
            <a:spAutoFit/>
          </a:bodyPr>
          <a:lstStyle/>
          <a:p>
            <a:r>
              <a:rPr lang="en-US" dirty="0"/>
              <a:t>Port for outlet manifold</a:t>
            </a:r>
          </a:p>
        </p:txBody>
      </p:sp>
      <p:sp>
        <p:nvSpPr>
          <p:cNvPr id="8" name="TextBox 7">
            <a:extLst>
              <a:ext uri="{FF2B5EF4-FFF2-40B4-BE49-F238E27FC236}">
                <a16:creationId xmlns:a16="http://schemas.microsoft.com/office/drawing/2014/main" id="{CFE2CBD5-5CC1-4E51-9F4D-2A2AF3D8E5A5}"/>
              </a:ext>
            </a:extLst>
          </p:cNvPr>
          <p:cNvSpPr txBox="1"/>
          <p:nvPr/>
        </p:nvSpPr>
        <p:spPr>
          <a:xfrm>
            <a:off x="8458200" y="5067300"/>
            <a:ext cx="3405099" cy="523220"/>
          </a:xfrm>
          <a:prstGeom prst="rect">
            <a:avLst/>
          </a:prstGeom>
          <a:noFill/>
        </p:spPr>
        <p:txBody>
          <a:bodyPr wrap="none" rtlCol="0">
            <a:spAutoFit/>
          </a:bodyPr>
          <a:lstStyle/>
          <a:p>
            <a:r>
              <a:rPr lang="en-US" dirty="0"/>
              <a:t>Port for inlet manifold</a:t>
            </a:r>
          </a:p>
        </p:txBody>
      </p:sp>
      <p:cxnSp>
        <p:nvCxnSpPr>
          <p:cNvPr id="5" name="Straight Arrow Connector 4">
            <a:extLst>
              <a:ext uri="{FF2B5EF4-FFF2-40B4-BE49-F238E27FC236}">
                <a16:creationId xmlns:a16="http://schemas.microsoft.com/office/drawing/2014/main" id="{F6C679AA-EBCE-4222-82EC-BA2788828541}"/>
              </a:ext>
            </a:extLst>
          </p:cNvPr>
          <p:cNvCxnSpPr>
            <a:stCxn id="7" idx="1"/>
          </p:cNvCxnSpPr>
          <p:nvPr/>
        </p:nvCxnSpPr>
        <p:spPr>
          <a:xfrm flipH="1" flipV="1">
            <a:off x="6667500" y="1933575"/>
            <a:ext cx="1819275" cy="8063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4CA1-5D29-42BB-A210-01E995FD15C0}"/>
              </a:ext>
            </a:extLst>
          </p:cNvPr>
          <p:cNvCxnSpPr>
            <a:stCxn id="2" idx="1"/>
          </p:cNvCxnSpPr>
          <p:nvPr/>
        </p:nvCxnSpPr>
        <p:spPr>
          <a:xfrm flipH="1">
            <a:off x="6505575" y="3290560"/>
            <a:ext cx="2076450" cy="52896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2BB73-D75A-4876-8393-9B61DE7049A7}"/>
              </a:ext>
            </a:extLst>
          </p:cNvPr>
          <p:cNvCxnSpPr>
            <a:stCxn id="8" idx="1"/>
          </p:cNvCxnSpPr>
          <p:nvPr/>
        </p:nvCxnSpPr>
        <p:spPr>
          <a:xfrm flipH="1" flipV="1">
            <a:off x="6496050" y="5153025"/>
            <a:ext cx="1962150" cy="17588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52FA8A-0ADF-45A5-B9AC-3880561BAF53}"/>
              </a:ext>
            </a:extLst>
          </p:cNvPr>
          <p:cNvSpPr txBox="1"/>
          <p:nvPr/>
        </p:nvSpPr>
        <p:spPr>
          <a:xfrm>
            <a:off x="8629650" y="3848100"/>
            <a:ext cx="1550424" cy="523220"/>
          </a:xfrm>
          <a:prstGeom prst="rect">
            <a:avLst/>
          </a:prstGeom>
          <a:noFill/>
        </p:spPr>
        <p:txBody>
          <a:bodyPr wrap="none" rtlCol="0">
            <a:spAutoFit/>
          </a:bodyPr>
          <a:lstStyle/>
          <a:p>
            <a:r>
              <a:rPr lang="en-US" dirty="0"/>
              <a:t>Floc weir</a:t>
            </a:r>
          </a:p>
        </p:txBody>
      </p:sp>
      <p:cxnSp>
        <p:nvCxnSpPr>
          <p:cNvPr id="16" name="Straight Arrow Connector 15">
            <a:extLst>
              <a:ext uri="{FF2B5EF4-FFF2-40B4-BE49-F238E27FC236}">
                <a16:creationId xmlns:a16="http://schemas.microsoft.com/office/drawing/2014/main" id="{99F03E36-7E41-495E-B960-DE7C96099F48}"/>
              </a:ext>
            </a:extLst>
          </p:cNvPr>
          <p:cNvCxnSpPr>
            <a:cxnSpLocks/>
            <a:stCxn id="15" idx="1"/>
          </p:cNvCxnSpPr>
          <p:nvPr/>
        </p:nvCxnSpPr>
        <p:spPr>
          <a:xfrm flipH="1">
            <a:off x="7296150" y="4109710"/>
            <a:ext cx="133350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2D9C6-2959-4835-9910-6E29CAC974A6}"/>
              </a:ext>
            </a:extLst>
          </p:cNvPr>
          <p:cNvSpPr txBox="1"/>
          <p:nvPr/>
        </p:nvSpPr>
        <p:spPr>
          <a:xfrm>
            <a:off x="9629775" y="4562475"/>
            <a:ext cx="2189331" cy="1384995"/>
          </a:xfrm>
          <a:prstGeom prst="rect">
            <a:avLst/>
          </a:prstGeom>
          <a:noFill/>
        </p:spPr>
        <p:txBody>
          <a:bodyPr wrap="square" rtlCol="0">
            <a:spAutoFit/>
          </a:bodyPr>
          <a:lstStyle/>
          <a:p>
            <a:r>
              <a:rPr lang="en-US" dirty="0"/>
              <a:t>Mold to reduce the pipe diameter</a:t>
            </a:r>
          </a:p>
        </p:txBody>
      </p:sp>
      <p:cxnSp>
        <p:nvCxnSpPr>
          <p:cNvPr id="6" name="Straight Arrow Connector 5">
            <a:extLst>
              <a:ext uri="{FF2B5EF4-FFF2-40B4-BE49-F238E27FC236}">
                <a16:creationId xmlns:a16="http://schemas.microsoft.com/office/drawing/2014/main" id="{0FDBCA5E-27B7-4214-8FE1-C179AD4E88C8}"/>
              </a:ext>
            </a:extLst>
          </p:cNvPr>
          <p:cNvCxnSpPr>
            <a:cxnSpLocks/>
          </p:cNvCxnSpPr>
          <p:nvPr/>
        </p:nvCxnSpPr>
        <p:spPr>
          <a:xfrm flipH="1" flipV="1">
            <a:off x="8086725" y="4981575"/>
            <a:ext cx="1390650" cy="3663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9FF269-D94F-477B-A067-AE10B14EFE0D}"/>
              </a:ext>
            </a:extLst>
          </p:cNvPr>
          <p:cNvCxnSpPr>
            <a:cxnSpLocks/>
          </p:cNvCxnSpPr>
          <p:nvPr/>
        </p:nvCxnSpPr>
        <p:spPr>
          <a:xfrm flipH="1" flipV="1">
            <a:off x="3495675" y="3257550"/>
            <a:ext cx="6229350" cy="1524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785B48-14C7-4452-9825-9E75FEE71566}"/>
              </a:ext>
            </a:extLst>
          </p:cNvPr>
          <p:cNvSpPr txBox="1"/>
          <p:nvPr/>
        </p:nvSpPr>
        <p:spPr>
          <a:xfrm>
            <a:off x="9715500" y="2695575"/>
            <a:ext cx="2189331" cy="954107"/>
          </a:xfrm>
          <a:prstGeom prst="rect">
            <a:avLst/>
          </a:prstGeom>
          <a:noFill/>
        </p:spPr>
        <p:txBody>
          <a:bodyPr wrap="square" rtlCol="0">
            <a:spAutoFit/>
          </a:bodyPr>
          <a:lstStyle/>
          <a:p>
            <a:r>
              <a:rPr lang="en-US" dirty="0"/>
              <a:t>Holes drilled to ID of mold</a:t>
            </a:r>
          </a:p>
        </p:txBody>
      </p:sp>
    </p:spTree>
    <p:extLst>
      <p:ext uri="{BB962C8B-B14F-4D97-AF65-F5344CB8AC3E}">
        <p14:creationId xmlns:p14="http://schemas.microsoft.com/office/powerpoint/2010/main" val="219559517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AB6D7-A88A-49A3-9E23-4F21C45CCFBA}"/>
              </a:ext>
            </a:extLst>
          </p:cNvPr>
          <p:cNvSpPr txBox="1"/>
          <p:nvPr/>
        </p:nvSpPr>
        <p:spPr>
          <a:xfrm>
            <a:off x="9640111" y="3122579"/>
            <a:ext cx="1984442" cy="1815882"/>
          </a:xfrm>
          <a:prstGeom prst="rect">
            <a:avLst/>
          </a:prstGeom>
          <a:noFill/>
        </p:spPr>
        <p:txBody>
          <a:bodyPr wrap="square" rtlCol="0">
            <a:spAutoFit/>
          </a:bodyPr>
          <a:lstStyle/>
          <a:p>
            <a:r>
              <a:rPr lang="en-US" dirty="0"/>
              <a:t>Pipe with reduced diameter end</a:t>
            </a:r>
          </a:p>
        </p:txBody>
      </p:sp>
      <p:cxnSp>
        <p:nvCxnSpPr>
          <p:cNvPr id="7" name="Straight Arrow Connector 6">
            <a:extLst>
              <a:ext uri="{FF2B5EF4-FFF2-40B4-BE49-F238E27FC236}">
                <a16:creationId xmlns:a16="http://schemas.microsoft.com/office/drawing/2014/main" id="{F9AD781F-F5A2-4A63-8178-A1E511F11DEA}"/>
              </a:ext>
            </a:extLst>
          </p:cNvPr>
          <p:cNvCxnSpPr>
            <a:cxnSpLocks/>
          </p:cNvCxnSpPr>
          <p:nvPr/>
        </p:nvCxnSpPr>
        <p:spPr>
          <a:xfrm flipH="1" flipV="1">
            <a:off x="7639050" y="3009900"/>
            <a:ext cx="1962150" cy="37147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525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49" y="228600"/>
            <a:ext cx="11305309" cy="1143000"/>
          </a:xfrm>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6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19198"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319087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353154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432395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342291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A7D3-2608-4DE4-965F-F57003392374}"/>
              </a:ext>
            </a:extLst>
          </p:cNvPr>
          <p:cNvSpPr>
            <a:spLocks noGrp="1"/>
          </p:cNvSpPr>
          <p:nvPr>
            <p:ph type="title"/>
          </p:nvPr>
        </p:nvSpPr>
        <p:spPr/>
        <p:txBody>
          <a:bodyPr/>
          <a:lstStyle/>
          <a:p>
            <a:r>
              <a:rPr lang="en-US" dirty="0"/>
              <a:t>Diffusers direct a jet of water into the jet reverser</a:t>
            </a:r>
          </a:p>
        </p:txBody>
      </p:sp>
      <p:pic>
        <p:nvPicPr>
          <p:cNvPr id="3" name="Picture 2">
            <a:extLst>
              <a:ext uri="{FF2B5EF4-FFF2-40B4-BE49-F238E27FC236}">
                <a16:creationId xmlns:a16="http://schemas.microsoft.com/office/drawing/2014/main" id="{8DD0DE96-29C3-454C-BB37-054A95712AE5}"/>
              </a:ext>
            </a:extLst>
          </p:cNvPr>
          <p:cNvPicPr>
            <a:picLocks noChangeAspect="1"/>
          </p:cNvPicPr>
          <p:nvPr/>
        </p:nvPicPr>
        <p:blipFill>
          <a:blip r:embed="rId2"/>
          <a:stretch>
            <a:fillRect/>
          </a:stretch>
        </p:blipFill>
        <p:spPr>
          <a:xfrm>
            <a:off x="4618495" y="2387625"/>
            <a:ext cx="6633274" cy="4470376"/>
          </a:xfrm>
          <a:prstGeom prst="rect">
            <a:avLst/>
          </a:prstGeom>
        </p:spPr>
      </p:pic>
      <p:pic>
        <p:nvPicPr>
          <p:cNvPr id="4" name="Picture 3">
            <a:extLst>
              <a:ext uri="{FF2B5EF4-FFF2-40B4-BE49-F238E27FC236}">
                <a16:creationId xmlns:a16="http://schemas.microsoft.com/office/drawing/2014/main" id="{A70D71AB-FBCC-46D4-A4DB-FE802833024A}"/>
              </a:ext>
            </a:extLst>
          </p:cNvPr>
          <p:cNvPicPr>
            <a:picLocks noChangeAspect="1"/>
          </p:cNvPicPr>
          <p:nvPr/>
        </p:nvPicPr>
        <p:blipFill>
          <a:blip r:embed="rId3"/>
          <a:stretch>
            <a:fillRect/>
          </a:stretch>
        </p:blipFill>
        <p:spPr>
          <a:xfrm>
            <a:off x="371958" y="1540791"/>
            <a:ext cx="4204305" cy="5317209"/>
          </a:xfrm>
          <a:prstGeom prst="rect">
            <a:avLst/>
          </a:prstGeom>
        </p:spPr>
      </p:pic>
      <p:sp>
        <p:nvSpPr>
          <p:cNvPr id="5" name="TextBox 4">
            <a:extLst>
              <a:ext uri="{FF2B5EF4-FFF2-40B4-BE49-F238E27FC236}">
                <a16:creationId xmlns:a16="http://schemas.microsoft.com/office/drawing/2014/main" id="{6D7CDB15-EC9E-470A-9764-A16B7DA4C223}"/>
              </a:ext>
            </a:extLst>
          </p:cNvPr>
          <p:cNvSpPr txBox="1"/>
          <p:nvPr/>
        </p:nvSpPr>
        <p:spPr>
          <a:xfrm>
            <a:off x="8772041" y="5129939"/>
            <a:ext cx="2433234" cy="954107"/>
          </a:xfrm>
          <a:prstGeom prst="rect">
            <a:avLst/>
          </a:prstGeom>
          <a:noFill/>
        </p:spPr>
        <p:txBody>
          <a:bodyPr wrap="square" rtlCol="0">
            <a:spAutoFit/>
          </a:bodyPr>
          <a:lstStyle/>
          <a:p>
            <a:r>
              <a:rPr lang="en-US" dirty="0"/>
              <a:t>Floc pickup location</a:t>
            </a:r>
          </a:p>
        </p:txBody>
      </p:sp>
      <p:sp>
        <p:nvSpPr>
          <p:cNvPr id="6" name="TextBox 5">
            <a:extLst>
              <a:ext uri="{FF2B5EF4-FFF2-40B4-BE49-F238E27FC236}">
                <a16:creationId xmlns:a16="http://schemas.microsoft.com/office/drawing/2014/main" id="{5D3528FE-FCB6-4B67-B5A9-AF0DD9323A21}"/>
              </a:ext>
            </a:extLst>
          </p:cNvPr>
          <p:cNvSpPr txBox="1"/>
          <p:nvPr/>
        </p:nvSpPr>
        <p:spPr>
          <a:xfrm>
            <a:off x="5142853" y="5220347"/>
            <a:ext cx="1515095" cy="523220"/>
          </a:xfrm>
          <a:prstGeom prst="rect">
            <a:avLst/>
          </a:prstGeom>
          <a:noFill/>
        </p:spPr>
        <p:txBody>
          <a:bodyPr wrap="none" rtlCol="0">
            <a:spAutoFit/>
          </a:bodyPr>
          <a:lstStyle/>
          <a:p>
            <a:r>
              <a:rPr lang="en-US" dirty="0"/>
              <a:t>Diffusers</a:t>
            </a:r>
          </a:p>
        </p:txBody>
      </p:sp>
      <p:sp>
        <p:nvSpPr>
          <p:cNvPr id="7" name="TextBox 6">
            <a:extLst>
              <a:ext uri="{FF2B5EF4-FFF2-40B4-BE49-F238E27FC236}">
                <a16:creationId xmlns:a16="http://schemas.microsoft.com/office/drawing/2014/main" id="{397747C2-0AE9-4F8F-94AA-EEAAD3D81FB8}"/>
              </a:ext>
            </a:extLst>
          </p:cNvPr>
          <p:cNvSpPr txBox="1"/>
          <p:nvPr/>
        </p:nvSpPr>
        <p:spPr>
          <a:xfrm rot="3662782">
            <a:off x="5977179" y="3125491"/>
            <a:ext cx="2266967" cy="523220"/>
          </a:xfrm>
          <a:prstGeom prst="rect">
            <a:avLst/>
          </a:prstGeom>
          <a:noFill/>
        </p:spPr>
        <p:txBody>
          <a:bodyPr wrap="none" rtlCol="0">
            <a:spAutoFit/>
          </a:bodyPr>
          <a:lstStyle/>
          <a:p>
            <a:r>
              <a:rPr lang="en-US" dirty="0"/>
              <a:t>Inlet Manifold</a:t>
            </a:r>
          </a:p>
        </p:txBody>
      </p:sp>
      <p:cxnSp>
        <p:nvCxnSpPr>
          <p:cNvPr id="8" name="Straight Arrow Connector 7">
            <a:extLst>
              <a:ext uri="{FF2B5EF4-FFF2-40B4-BE49-F238E27FC236}">
                <a16:creationId xmlns:a16="http://schemas.microsoft.com/office/drawing/2014/main" id="{919D68EF-BB84-4565-9497-5BF5D875E19F}"/>
              </a:ext>
            </a:extLst>
          </p:cNvPr>
          <p:cNvCxnSpPr>
            <a:cxnSpLocks/>
            <a:stCxn id="6" idx="1"/>
          </p:cNvCxnSpPr>
          <p:nvPr/>
        </p:nvCxnSpPr>
        <p:spPr bwMode="auto">
          <a:xfrm flipH="1">
            <a:off x="2433235" y="5481957"/>
            <a:ext cx="2709618" cy="686368"/>
          </a:xfrm>
          <a:prstGeom prst="straightConnector1">
            <a:avLst/>
          </a:prstGeom>
          <a:noFill/>
          <a:ln w="38100" cap="flat" cmpd="sng" algn="ctr">
            <a:solidFill>
              <a:schemeClr val="bg2"/>
            </a:solidFill>
            <a:prstDash val="solid"/>
            <a:round/>
            <a:headEnd type="none" w="lg" len="med"/>
            <a:tailEnd type="arrow"/>
          </a:ln>
          <a:effectLst/>
        </p:spPr>
      </p:cxnSp>
      <p:cxnSp>
        <p:nvCxnSpPr>
          <p:cNvPr id="11" name="Straight Arrow Connector 10">
            <a:extLst>
              <a:ext uri="{FF2B5EF4-FFF2-40B4-BE49-F238E27FC236}">
                <a16:creationId xmlns:a16="http://schemas.microsoft.com/office/drawing/2014/main" id="{C675A854-AFB4-4C28-8C9C-B91AB37F8831}"/>
              </a:ext>
            </a:extLst>
          </p:cNvPr>
          <p:cNvCxnSpPr>
            <a:cxnSpLocks/>
            <a:stCxn id="6" idx="3"/>
          </p:cNvCxnSpPr>
          <p:nvPr/>
        </p:nvCxnSpPr>
        <p:spPr bwMode="auto">
          <a:xfrm>
            <a:off x="6657948" y="5481957"/>
            <a:ext cx="920723" cy="159426"/>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A6F62D2A-3085-49C7-A1CD-495FED52A352}"/>
              </a:ext>
            </a:extLst>
          </p:cNvPr>
          <p:cNvSpPr txBox="1"/>
          <p:nvPr/>
        </p:nvSpPr>
        <p:spPr>
          <a:xfrm>
            <a:off x="5124772" y="5791201"/>
            <a:ext cx="1827744" cy="523220"/>
          </a:xfrm>
          <a:prstGeom prst="rect">
            <a:avLst/>
          </a:prstGeom>
          <a:noFill/>
        </p:spPr>
        <p:txBody>
          <a:bodyPr wrap="none" rtlCol="0">
            <a:spAutoFit/>
          </a:bodyPr>
          <a:lstStyle/>
          <a:p>
            <a:r>
              <a:rPr lang="en-US" dirty="0"/>
              <a:t>Jet reverser</a:t>
            </a:r>
          </a:p>
        </p:txBody>
      </p:sp>
      <p:cxnSp>
        <p:nvCxnSpPr>
          <p:cNvPr id="16" name="Straight Arrow Connector 15">
            <a:extLst>
              <a:ext uri="{FF2B5EF4-FFF2-40B4-BE49-F238E27FC236}">
                <a16:creationId xmlns:a16="http://schemas.microsoft.com/office/drawing/2014/main" id="{AF245B5C-C9D2-4366-93A9-266EDBA87218}"/>
              </a:ext>
            </a:extLst>
          </p:cNvPr>
          <p:cNvCxnSpPr>
            <a:cxnSpLocks/>
            <a:stCxn id="15" idx="3"/>
          </p:cNvCxnSpPr>
          <p:nvPr/>
        </p:nvCxnSpPr>
        <p:spPr bwMode="auto">
          <a:xfrm>
            <a:off x="6952516" y="6052811"/>
            <a:ext cx="672650" cy="115514"/>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a:extLst>
              <a:ext uri="{FF2B5EF4-FFF2-40B4-BE49-F238E27FC236}">
                <a16:creationId xmlns:a16="http://schemas.microsoft.com/office/drawing/2014/main" id="{B8661DC1-6049-4444-91EE-A02D34907E20}"/>
              </a:ext>
            </a:extLst>
          </p:cNvPr>
          <p:cNvCxnSpPr>
            <a:cxnSpLocks/>
            <a:stCxn id="5" idx="1"/>
          </p:cNvCxnSpPr>
          <p:nvPr/>
        </p:nvCxnSpPr>
        <p:spPr bwMode="auto">
          <a:xfrm flipH="1">
            <a:off x="8028122" y="5606993"/>
            <a:ext cx="743919" cy="437346"/>
          </a:xfrm>
          <a:prstGeom prst="straightConnector1">
            <a:avLst/>
          </a:prstGeom>
          <a:noFill/>
          <a:ln w="38100" cap="flat" cmpd="sng" algn="ctr">
            <a:solidFill>
              <a:schemeClr val="bg2"/>
            </a:solidFill>
            <a:prstDash val="solid"/>
            <a:round/>
            <a:headEnd type="none" w="lg" len="med"/>
            <a:tailEnd type="arrow"/>
          </a:ln>
          <a:effectLst/>
        </p:spPr>
      </p:cxnSp>
      <p:sp>
        <p:nvSpPr>
          <p:cNvPr id="22" name="TextBox 21">
            <a:extLst>
              <a:ext uri="{FF2B5EF4-FFF2-40B4-BE49-F238E27FC236}">
                <a16:creationId xmlns:a16="http://schemas.microsoft.com/office/drawing/2014/main" id="{729B19A9-4E5B-4B36-9470-4B6C0B0F113D}"/>
              </a:ext>
            </a:extLst>
          </p:cNvPr>
          <p:cNvSpPr txBox="1"/>
          <p:nvPr/>
        </p:nvSpPr>
        <p:spPr>
          <a:xfrm>
            <a:off x="4768311" y="1637657"/>
            <a:ext cx="2005677" cy="523220"/>
          </a:xfrm>
          <a:prstGeom prst="rect">
            <a:avLst/>
          </a:prstGeom>
          <a:noFill/>
        </p:spPr>
        <p:txBody>
          <a:bodyPr wrap="none" rtlCol="0">
            <a:spAutoFit/>
          </a:bodyPr>
          <a:lstStyle/>
          <a:p>
            <a:r>
              <a:rPr lang="en-US" dirty="0"/>
              <a:t>Plate settlers</a:t>
            </a:r>
          </a:p>
        </p:txBody>
      </p:sp>
      <p:cxnSp>
        <p:nvCxnSpPr>
          <p:cNvPr id="23" name="Straight Arrow Connector 22">
            <a:extLst>
              <a:ext uri="{FF2B5EF4-FFF2-40B4-BE49-F238E27FC236}">
                <a16:creationId xmlns:a16="http://schemas.microsoft.com/office/drawing/2014/main" id="{D168BFEB-5C6C-496A-BA6E-B730CCEC7AB9}"/>
              </a:ext>
            </a:extLst>
          </p:cNvPr>
          <p:cNvCxnSpPr>
            <a:cxnSpLocks/>
            <a:stCxn id="22" idx="1"/>
          </p:cNvCxnSpPr>
          <p:nvPr/>
        </p:nvCxnSpPr>
        <p:spPr bwMode="auto">
          <a:xfrm flipH="1">
            <a:off x="2758698" y="1899267"/>
            <a:ext cx="2009613" cy="735445"/>
          </a:xfrm>
          <a:prstGeom prst="straightConnector1">
            <a:avLst/>
          </a:prstGeom>
          <a:noFill/>
          <a:ln w="38100" cap="flat" cmpd="sng" algn="ctr">
            <a:solidFill>
              <a:schemeClr val="bg2"/>
            </a:solidFill>
            <a:prstDash val="solid"/>
            <a:round/>
            <a:headEnd type="none" w="lg" len="med"/>
            <a:tailEnd type="arrow"/>
          </a:ln>
          <a:effectLst/>
        </p:spPr>
      </p:cxnSp>
    </p:spTree>
    <p:extLst>
      <p:ext uri="{BB962C8B-B14F-4D97-AF65-F5344CB8AC3E}">
        <p14:creationId xmlns:p14="http://schemas.microsoft.com/office/powerpoint/2010/main" val="343088481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2BA3-E079-4569-87CA-F370BA8F8263}"/>
              </a:ext>
            </a:extLst>
          </p:cNvPr>
          <p:cNvSpPr>
            <a:spLocks noGrp="1"/>
          </p:cNvSpPr>
          <p:nvPr>
            <p:ph type="title"/>
          </p:nvPr>
        </p:nvSpPr>
        <p:spPr/>
        <p:txBody>
          <a:bodyPr/>
          <a:lstStyle/>
          <a:p>
            <a:r>
              <a:rPr lang="en-US" dirty="0"/>
              <a:t>Clarifier inlet and outlet</a:t>
            </a:r>
          </a:p>
        </p:txBody>
      </p:sp>
      <p:pic>
        <p:nvPicPr>
          <p:cNvPr id="3" name="Picture 2">
            <a:extLst>
              <a:ext uri="{FF2B5EF4-FFF2-40B4-BE49-F238E27FC236}">
                <a16:creationId xmlns:a16="http://schemas.microsoft.com/office/drawing/2014/main" id="{B1487A1C-4499-422E-AC88-FFD1B37EC37B}"/>
              </a:ext>
            </a:extLst>
          </p:cNvPr>
          <p:cNvPicPr>
            <a:picLocks noChangeAspect="1"/>
          </p:cNvPicPr>
          <p:nvPr/>
        </p:nvPicPr>
        <p:blipFill>
          <a:blip r:embed="rId2"/>
          <a:stretch>
            <a:fillRect/>
          </a:stretch>
        </p:blipFill>
        <p:spPr>
          <a:xfrm>
            <a:off x="0" y="1732859"/>
            <a:ext cx="12192000" cy="4446165"/>
          </a:xfrm>
          <a:prstGeom prst="rect">
            <a:avLst/>
          </a:prstGeom>
        </p:spPr>
      </p:pic>
      <p:sp>
        <p:nvSpPr>
          <p:cNvPr id="4" name="TextBox 3">
            <a:extLst>
              <a:ext uri="{FF2B5EF4-FFF2-40B4-BE49-F238E27FC236}">
                <a16:creationId xmlns:a16="http://schemas.microsoft.com/office/drawing/2014/main" id="{DB978910-B8F7-450D-92F7-FFD2BD79DB38}"/>
              </a:ext>
            </a:extLst>
          </p:cNvPr>
          <p:cNvSpPr txBox="1"/>
          <p:nvPr/>
        </p:nvSpPr>
        <p:spPr>
          <a:xfrm rot="120000">
            <a:off x="3981946" y="5052009"/>
            <a:ext cx="1640193" cy="400110"/>
          </a:xfrm>
          <a:prstGeom prst="rect">
            <a:avLst/>
          </a:prstGeom>
          <a:noFill/>
        </p:spPr>
        <p:txBody>
          <a:bodyPr wrap="none" rtlCol="0">
            <a:spAutoFit/>
          </a:bodyPr>
          <a:lstStyle/>
          <a:p>
            <a:r>
              <a:rPr lang="en-US" sz="2000" dirty="0"/>
              <a:t>Inlet manifold</a:t>
            </a:r>
          </a:p>
        </p:txBody>
      </p:sp>
      <p:sp>
        <p:nvSpPr>
          <p:cNvPr id="5" name="TextBox 4">
            <a:extLst>
              <a:ext uri="{FF2B5EF4-FFF2-40B4-BE49-F238E27FC236}">
                <a16:creationId xmlns:a16="http://schemas.microsoft.com/office/drawing/2014/main" id="{EC2B5E3C-13B3-4DDE-BA53-6EB5CC10738F}"/>
              </a:ext>
            </a:extLst>
          </p:cNvPr>
          <p:cNvSpPr txBox="1"/>
          <p:nvPr/>
        </p:nvSpPr>
        <p:spPr>
          <a:xfrm rot="120000">
            <a:off x="3800614" y="2972653"/>
            <a:ext cx="1811714" cy="400110"/>
          </a:xfrm>
          <a:prstGeom prst="rect">
            <a:avLst/>
          </a:prstGeom>
          <a:noFill/>
        </p:spPr>
        <p:txBody>
          <a:bodyPr wrap="none" rtlCol="0">
            <a:spAutoFit/>
          </a:bodyPr>
          <a:lstStyle/>
          <a:p>
            <a:r>
              <a:rPr lang="en-US" sz="2000" dirty="0"/>
              <a:t>Outlet manifold</a:t>
            </a:r>
          </a:p>
        </p:txBody>
      </p:sp>
      <p:sp>
        <p:nvSpPr>
          <p:cNvPr id="6" name="TextBox 5">
            <a:extLst>
              <a:ext uri="{FF2B5EF4-FFF2-40B4-BE49-F238E27FC236}">
                <a16:creationId xmlns:a16="http://schemas.microsoft.com/office/drawing/2014/main" id="{3D394539-C8D7-4D8B-9147-9EBA2BDF7956}"/>
              </a:ext>
            </a:extLst>
          </p:cNvPr>
          <p:cNvSpPr txBox="1"/>
          <p:nvPr/>
        </p:nvSpPr>
        <p:spPr>
          <a:xfrm rot="120000">
            <a:off x="3584579" y="3899969"/>
            <a:ext cx="2393604" cy="400110"/>
          </a:xfrm>
          <a:prstGeom prst="rect">
            <a:avLst/>
          </a:prstGeom>
          <a:noFill/>
        </p:spPr>
        <p:txBody>
          <a:bodyPr wrap="none" rtlCol="0">
            <a:spAutoFit/>
          </a:bodyPr>
          <a:lstStyle/>
          <a:p>
            <a:r>
              <a:rPr lang="en-US" sz="2000" dirty="0"/>
              <a:t>Floc filter top surface</a:t>
            </a:r>
          </a:p>
        </p:txBody>
      </p:sp>
      <p:sp>
        <p:nvSpPr>
          <p:cNvPr id="7" name="TextBox 6">
            <a:extLst>
              <a:ext uri="{FF2B5EF4-FFF2-40B4-BE49-F238E27FC236}">
                <a16:creationId xmlns:a16="http://schemas.microsoft.com/office/drawing/2014/main" id="{E2D7F4E3-4071-4ACC-BAC4-19EACC51A4F8}"/>
              </a:ext>
            </a:extLst>
          </p:cNvPr>
          <p:cNvSpPr txBox="1"/>
          <p:nvPr/>
        </p:nvSpPr>
        <p:spPr>
          <a:xfrm rot="120000">
            <a:off x="3976781" y="2239068"/>
            <a:ext cx="1592424" cy="400110"/>
          </a:xfrm>
          <a:prstGeom prst="rect">
            <a:avLst/>
          </a:prstGeom>
          <a:noFill/>
        </p:spPr>
        <p:txBody>
          <a:bodyPr wrap="none" rtlCol="0">
            <a:spAutoFit/>
          </a:bodyPr>
          <a:lstStyle/>
          <a:p>
            <a:r>
              <a:rPr lang="en-US" sz="2000" dirty="0"/>
              <a:t>Water surface</a:t>
            </a:r>
          </a:p>
        </p:txBody>
      </p:sp>
      <p:sp>
        <p:nvSpPr>
          <p:cNvPr id="8" name="TextBox 7">
            <a:extLst>
              <a:ext uri="{FF2B5EF4-FFF2-40B4-BE49-F238E27FC236}">
                <a16:creationId xmlns:a16="http://schemas.microsoft.com/office/drawing/2014/main" id="{623CA37C-2FE2-4A76-99F3-B4505C67CCC9}"/>
              </a:ext>
            </a:extLst>
          </p:cNvPr>
          <p:cNvSpPr txBox="1"/>
          <p:nvPr/>
        </p:nvSpPr>
        <p:spPr>
          <a:xfrm rot="120000">
            <a:off x="1983948" y="5808842"/>
            <a:ext cx="1074525" cy="400110"/>
          </a:xfrm>
          <a:prstGeom prst="rect">
            <a:avLst/>
          </a:prstGeom>
          <a:noFill/>
        </p:spPr>
        <p:txBody>
          <a:bodyPr wrap="none" rtlCol="0">
            <a:spAutoFit/>
          </a:bodyPr>
          <a:lstStyle/>
          <a:p>
            <a:r>
              <a:rPr lang="en-US" sz="2000" dirty="0"/>
              <a:t>diffusers</a:t>
            </a:r>
          </a:p>
        </p:txBody>
      </p:sp>
      <p:sp>
        <p:nvSpPr>
          <p:cNvPr id="9" name="TextBox 8">
            <a:extLst>
              <a:ext uri="{FF2B5EF4-FFF2-40B4-BE49-F238E27FC236}">
                <a16:creationId xmlns:a16="http://schemas.microsoft.com/office/drawing/2014/main" id="{46BFE2CA-E3EA-4406-80F7-15BACE38C58F}"/>
              </a:ext>
            </a:extLst>
          </p:cNvPr>
          <p:cNvSpPr txBox="1"/>
          <p:nvPr/>
        </p:nvSpPr>
        <p:spPr>
          <a:xfrm rot="120000">
            <a:off x="4483629" y="5930244"/>
            <a:ext cx="1356462" cy="400110"/>
          </a:xfrm>
          <a:prstGeom prst="rect">
            <a:avLst/>
          </a:prstGeom>
          <a:noFill/>
        </p:spPr>
        <p:txBody>
          <a:bodyPr wrap="none" rtlCol="0">
            <a:spAutoFit/>
          </a:bodyPr>
          <a:lstStyle/>
          <a:p>
            <a:r>
              <a:rPr lang="en-US" sz="2000" dirty="0"/>
              <a:t>Jet reverser</a:t>
            </a:r>
          </a:p>
        </p:txBody>
      </p:sp>
      <p:cxnSp>
        <p:nvCxnSpPr>
          <p:cNvPr id="11" name="Straight Arrow Connector 10">
            <a:extLst>
              <a:ext uri="{FF2B5EF4-FFF2-40B4-BE49-F238E27FC236}">
                <a16:creationId xmlns:a16="http://schemas.microsoft.com/office/drawing/2014/main" id="{AC499F78-3938-46C1-B719-EF71F9569F93}"/>
              </a:ext>
            </a:extLst>
          </p:cNvPr>
          <p:cNvCxnSpPr>
            <a:stCxn id="9" idx="3"/>
          </p:cNvCxnSpPr>
          <p:nvPr/>
        </p:nvCxnSpPr>
        <p:spPr>
          <a:xfrm flipV="1">
            <a:off x="5839678" y="5920353"/>
            <a:ext cx="685108" cy="2336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D2A982-6231-4F57-88D2-638A8E909CEE}"/>
              </a:ext>
            </a:extLst>
          </p:cNvPr>
          <p:cNvCxnSpPr>
            <a:cxnSpLocks/>
            <a:stCxn id="8" idx="3"/>
          </p:cNvCxnSpPr>
          <p:nvPr/>
        </p:nvCxnSpPr>
        <p:spPr>
          <a:xfrm flipV="1">
            <a:off x="3058146" y="5625886"/>
            <a:ext cx="707942" cy="401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CEA3A3-9C2D-4CCB-81C4-75927CA7215F}"/>
              </a:ext>
            </a:extLst>
          </p:cNvPr>
          <p:cNvSpPr txBox="1"/>
          <p:nvPr/>
        </p:nvSpPr>
        <p:spPr>
          <a:xfrm rot="120000">
            <a:off x="8738667" y="4785955"/>
            <a:ext cx="1513556" cy="400110"/>
          </a:xfrm>
          <a:prstGeom prst="rect">
            <a:avLst/>
          </a:prstGeom>
          <a:noFill/>
        </p:spPr>
        <p:txBody>
          <a:bodyPr wrap="none" rtlCol="0">
            <a:spAutoFit/>
          </a:bodyPr>
          <a:lstStyle/>
          <a:p>
            <a:r>
              <a:rPr lang="en-US" sz="2000" dirty="0"/>
              <a:t>Inlet channel</a:t>
            </a:r>
          </a:p>
        </p:txBody>
      </p:sp>
      <p:cxnSp>
        <p:nvCxnSpPr>
          <p:cNvPr id="16" name="Straight Arrow Connector 15">
            <a:extLst>
              <a:ext uri="{FF2B5EF4-FFF2-40B4-BE49-F238E27FC236}">
                <a16:creationId xmlns:a16="http://schemas.microsoft.com/office/drawing/2014/main" id="{AA5DC8A7-0000-4738-9A4D-83B1E5966C4B}"/>
              </a:ext>
            </a:extLst>
          </p:cNvPr>
          <p:cNvCxnSpPr>
            <a:cxnSpLocks/>
            <a:stCxn id="15" idx="3"/>
          </p:cNvCxnSpPr>
          <p:nvPr/>
        </p:nvCxnSpPr>
        <p:spPr>
          <a:xfrm flipV="1">
            <a:off x="10251762" y="2975675"/>
            <a:ext cx="349079" cy="20367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B6E0427-0926-4AF6-9D2B-53F6FC254CDA}"/>
              </a:ext>
            </a:extLst>
          </p:cNvPr>
          <p:cNvSpPr txBox="1"/>
          <p:nvPr/>
        </p:nvSpPr>
        <p:spPr>
          <a:xfrm rot="120000">
            <a:off x="6713038" y="3450518"/>
            <a:ext cx="1685077" cy="400110"/>
          </a:xfrm>
          <a:prstGeom prst="rect">
            <a:avLst/>
          </a:prstGeom>
          <a:noFill/>
        </p:spPr>
        <p:txBody>
          <a:bodyPr wrap="none" rtlCol="0">
            <a:spAutoFit/>
          </a:bodyPr>
          <a:lstStyle/>
          <a:p>
            <a:r>
              <a:rPr lang="en-US" sz="2000" dirty="0"/>
              <a:t>Outlet channel</a:t>
            </a:r>
          </a:p>
        </p:txBody>
      </p:sp>
      <p:cxnSp>
        <p:nvCxnSpPr>
          <p:cNvPr id="20" name="Straight Arrow Connector 19">
            <a:extLst>
              <a:ext uri="{FF2B5EF4-FFF2-40B4-BE49-F238E27FC236}">
                <a16:creationId xmlns:a16="http://schemas.microsoft.com/office/drawing/2014/main" id="{6B209341-6C39-45D4-816F-4F5393D37629}"/>
              </a:ext>
            </a:extLst>
          </p:cNvPr>
          <p:cNvCxnSpPr>
            <a:cxnSpLocks/>
            <a:stCxn id="18" idx="3"/>
          </p:cNvCxnSpPr>
          <p:nvPr/>
        </p:nvCxnSpPr>
        <p:spPr>
          <a:xfrm flipV="1">
            <a:off x="8397602" y="3425125"/>
            <a:ext cx="1335334" cy="254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CAE949-6241-45FE-B4EF-13ECE06BCF00}"/>
              </a:ext>
            </a:extLst>
          </p:cNvPr>
          <p:cNvSpPr txBox="1"/>
          <p:nvPr/>
        </p:nvSpPr>
        <p:spPr>
          <a:xfrm rot="120000">
            <a:off x="6634236" y="3047561"/>
            <a:ext cx="1997663" cy="400110"/>
          </a:xfrm>
          <a:prstGeom prst="rect">
            <a:avLst/>
          </a:prstGeom>
          <a:noFill/>
        </p:spPr>
        <p:txBody>
          <a:bodyPr wrap="none" rtlCol="0">
            <a:spAutoFit/>
          </a:bodyPr>
          <a:lstStyle/>
          <a:p>
            <a:r>
              <a:rPr lang="en-US" sz="2000" dirty="0"/>
              <a:t>Collector channel</a:t>
            </a:r>
          </a:p>
        </p:txBody>
      </p:sp>
      <p:cxnSp>
        <p:nvCxnSpPr>
          <p:cNvPr id="24" name="Straight Arrow Connector 23">
            <a:extLst>
              <a:ext uri="{FF2B5EF4-FFF2-40B4-BE49-F238E27FC236}">
                <a16:creationId xmlns:a16="http://schemas.microsoft.com/office/drawing/2014/main" id="{F2AEA797-7061-4680-BA91-3C269AE67692}"/>
              </a:ext>
            </a:extLst>
          </p:cNvPr>
          <p:cNvCxnSpPr>
            <a:cxnSpLocks/>
            <a:stCxn id="23" idx="3"/>
          </p:cNvCxnSpPr>
          <p:nvPr/>
        </p:nvCxnSpPr>
        <p:spPr>
          <a:xfrm>
            <a:off x="8631291" y="3282475"/>
            <a:ext cx="760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7FC7A1-50EF-4D82-82D5-FA04F0BD6E20}"/>
              </a:ext>
            </a:extLst>
          </p:cNvPr>
          <p:cNvSpPr txBox="1"/>
          <p:nvPr/>
        </p:nvSpPr>
        <p:spPr>
          <a:xfrm rot="120000">
            <a:off x="7315128" y="2037589"/>
            <a:ext cx="1343638" cy="400110"/>
          </a:xfrm>
          <a:prstGeom prst="rect">
            <a:avLst/>
          </a:prstGeom>
          <a:noFill/>
        </p:spPr>
        <p:txBody>
          <a:bodyPr wrap="none" rtlCol="0">
            <a:spAutoFit/>
          </a:bodyPr>
          <a:lstStyle/>
          <a:p>
            <a:r>
              <a:rPr lang="en-US" sz="2000" dirty="0"/>
              <a:t>Outlet weir</a:t>
            </a:r>
          </a:p>
        </p:txBody>
      </p:sp>
      <p:cxnSp>
        <p:nvCxnSpPr>
          <p:cNvPr id="28" name="Straight Arrow Connector 27">
            <a:extLst>
              <a:ext uri="{FF2B5EF4-FFF2-40B4-BE49-F238E27FC236}">
                <a16:creationId xmlns:a16="http://schemas.microsoft.com/office/drawing/2014/main" id="{CD26F853-218E-49F5-B3B7-D9CE1B95C6FA}"/>
              </a:ext>
            </a:extLst>
          </p:cNvPr>
          <p:cNvCxnSpPr>
            <a:cxnSpLocks/>
            <a:stCxn id="27" idx="3"/>
          </p:cNvCxnSpPr>
          <p:nvPr/>
        </p:nvCxnSpPr>
        <p:spPr>
          <a:xfrm>
            <a:off x="8658357" y="2261090"/>
            <a:ext cx="1012585" cy="590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3326490-935A-41F0-8C0A-7A1E34D18B1C}"/>
              </a:ext>
            </a:extLst>
          </p:cNvPr>
          <p:cNvSpPr txBox="1"/>
          <p:nvPr/>
        </p:nvSpPr>
        <p:spPr>
          <a:xfrm rot="120000">
            <a:off x="6236138" y="4413997"/>
            <a:ext cx="3635932" cy="400110"/>
          </a:xfrm>
          <a:prstGeom prst="rect">
            <a:avLst/>
          </a:prstGeom>
          <a:noFill/>
        </p:spPr>
        <p:txBody>
          <a:bodyPr wrap="none" rtlCol="0">
            <a:spAutoFit/>
          </a:bodyPr>
          <a:lstStyle/>
          <a:p>
            <a:r>
              <a:rPr lang="en-US" sz="2000" dirty="0"/>
              <a:t>Flocculated water dump channel</a:t>
            </a:r>
          </a:p>
        </p:txBody>
      </p:sp>
      <p:cxnSp>
        <p:nvCxnSpPr>
          <p:cNvPr id="34" name="Straight Arrow Connector 33">
            <a:extLst>
              <a:ext uri="{FF2B5EF4-FFF2-40B4-BE49-F238E27FC236}">
                <a16:creationId xmlns:a16="http://schemas.microsoft.com/office/drawing/2014/main" id="{7A4399CB-8D86-4A9C-ADDF-6E57441044FC}"/>
              </a:ext>
            </a:extLst>
          </p:cNvPr>
          <p:cNvCxnSpPr>
            <a:cxnSpLocks/>
            <a:stCxn id="33" idx="3"/>
          </p:cNvCxnSpPr>
          <p:nvPr/>
        </p:nvCxnSpPr>
        <p:spPr>
          <a:xfrm flipV="1">
            <a:off x="9870963" y="3363132"/>
            <a:ext cx="249430" cy="13143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B419B9-A84F-4993-A622-9129E2566E6E}"/>
              </a:ext>
            </a:extLst>
          </p:cNvPr>
          <p:cNvSpPr txBox="1"/>
          <p:nvPr/>
        </p:nvSpPr>
        <p:spPr>
          <a:xfrm rot="120000">
            <a:off x="9250851" y="6005152"/>
            <a:ext cx="2138727" cy="400110"/>
          </a:xfrm>
          <a:prstGeom prst="rect">
            <a:avLst/>
          </a:prstGeom>
          <a:noFill/>
        </p:spPr>
        <p:txBody>
          <a:bodyPr wrap="none" rtlCol="0">
            <a:spAutoFit/>
          </a:bodyPr>
          <a:lstStyle/>
          <a:p>
            <a:r>
              <a:rPr lang="en-US" sz="2000" dirty="0"/>
              <a:t>Clarifier bay drain</a:t>
            </a:r>
          </a:p>
        </p:txBody>
      </p:sp>
    </p:spTree>
    <p:extLst>
      <p:ext uri="{BB962C8B-B14F-4D97-AF65-F5344CB8AC3E}">
        <p14:creationId xmlns:p14="http://schemas.microsoft.com/office/powerpoint/2010/main" val="384421083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867904" cy="49962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2848491" y="1720698"/>
            <a:ext cx="4139275" cy="523220"/>
          </a:xfrm>
          <a:prstGeom prst="rect">
            <a:avLst/>
          </a:prstGeom>
          <a:noFill/>
        </p:spPr>
        <p:txBody>
          <a:bodyPr wrap="none" rtlCol="0">
            <a:spAutoFit/>
          </a:bodyPr>
          <a:lstStyle/>
          <a:p>
            <a:r>
              <a:rPr lang="en-US" dirty="0"/>
              <a:t>How shall we fill this tank?</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8.4814"/>
  <p:tag name="LATEXADDIN" val="\documentclass{article}&#10;\usepackage{amsmath}&#10;\pagestyle{empty}&#10;\begin{document}&#10;&#10;&#10;$$S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67.979"/>
  <p:tag name="LATEXADDIN" val="\documentclass{article}&#10;\usepackage{amsmath}&#10;\pagestyle{empty}&#10;\begin{document}&#10;&#10;&#10;$$B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88.9764"/>
  <p:tag name="LATEXADDIN" val="\documentclass{article}&#10;\usepackage{amsmath}&#10;\pagestyle{empty}&#10;\begin{document}&#10;&#10;&#10;$$W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58.2302"/>
  <p:tag name="LATEXADDIN" val="\documentclass{article}&#10;\usepackage{amsmath}&#10;\pagestyle{empty}&#10;\begin{document}&#10;&#10;&#10;$$L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22.235"/>
  <p:tag name="LATEXADDIN" val="\documentclass{article}&#10;\usepackage{amsmath}&#10;\pagestyle{empty}&#10;\begin{document}&#10;&#10;$$Q_{clarifier}C_{flocculator} = Q_{hopperWeir}C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937.758"/>
  <p:tag name="LATEXADDIN" val="\documentclass{article}&#10;\usepackage{amsmath}&#10;\pagestyle{empty}&#10;\begin{document}&#10;&#10;$$Q_{hopperWeir} = \frac{Q_{clarifier}C_{flocculator}}{C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919.385"/>
  <p:tag name="LATEXADDIN" val="\documentclass{article}&#10;\usepackage{amsmath}&#10;\pagestyle{empty}&#10;\begin{document}&#10;&#10;$$\xi_{breakup} = G_{max} \nu^3 v_c^2 \approx   \frac{4F_{bond}}{3 \pi  \rho_{H_2O}}\left(  \frac{ D_{cp} g}{18} \frac{\rho_{cp} - \rho_{H_2O}}{\rho_{H_2O}}\right) ^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xi_{breakup}}{G_{max} \nu^3}}  $$&#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TIMING" val="|0.7|0.3|0.1|0.1|1.7|1.7|2.1"/>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253.843"/>
  <p:tag name="LATEXADDIN" val="\documentclass{article}&#10;\usepackage{amsmath}&#10;\pagestyle{empty}&#10;\begin{document}&#10;&#10;$$\bar v_{z_{Plate}} &gt; \bar v_{z_{Active}} &gt; \bar v_{z_{ff}} $$&#10;&#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17.998"/>
  <p:tag name="LATEXADDIN" val="\documentclass{article}&#10;\usepackage{amsmath}&#10;\pagestyle{empty}&#10;\begin{document}&#10;&#10;&#10;$$W_{Clarifier}  L_{Active}  \bar v_{z_{Active}} = Q_{Clarifier}$$&#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79.79"/>
  <p:tag name="LATEXADDIN" val="\documentclass{article}&#10;\usepackage{amsmath}&#10;\pagestyle{empty}&#10;\begin{document}&#10;&#10;&#10;$$W_{Clarifier}  L_{ff}  v_{z_{ff}} = Q_{Clarifi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271500</TotalTime>
  <Words>4958</Words>
  <Application>Microsoft Office PowerPoint</Application>
  <PresentationFormat>Widescreen</PresentationFormat>
  <Paragraphs>687</Paragraphs>
  <Slides>107</Slides>
  <Notes>50</Notes>
  <HiddenSlides>0</HiddenSlides>
  <MMClips>10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1" baseType="lpstr">
      <vt:lpstr>Wingdings</vt:lpstr>
      <vt:lpstr>Calibri</vt:lpstr>
      <vt:lpstr>Helvetica</vt:lpstr>
      <vt:lpstr>Times New Roman</vt:lpstr>
      <vt:lpstr>Symbol</vt:lpstr>
      <vt:lpstr>Lato</vt:lpstr>
      <vt:lpstr>MT Extra</vt:lpstr>
      <vt:lpstr>Book Antiqua</vt:lpstr>
      <vt:lpstr>Candara</vt:lpstr>
      <vt:lpstr>Arial</vt:lpstr>
      <vt:lpstr>Century Gothic</vt:lpstr>
      <vt:lpstr>Cambria Math</vt:lpstr>
      <vt:lpstr>SWOT 2021</vt:lpstr>
      <vt:lpstr>Equation</vt:lpstr>
      <vt:lpstr>Clarification</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Clarifier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Diffuser Dimensions</vt:lpstr>
      <vt:lpstr>Floc Hopper</vt:lpstr>
      <vt:lpstr>Self-cleaning, sludge-free Floc-filter/Sed (without using electricity)</vt:lpstr>
      <vt:lpstr>Floc Hopper Requirements</vt:lpstr>
      <vt:lpstr>Previous state-of-the-art… SUPERPULSATOR® Clarifier</vt:lpstr>
      <vt:lpstr>Why is there pulsing flow in a SuperPulsator?</vt:lpstr>
      <vt:lpstr>Clarification!</vt:lpstr>
      <vt:lpstr>Horizontal Flow Clarifier</vt:lpstr>
      <vt:lpstr>Vertical Flow Clarifier</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Clarifier vertical velocity components</vt:lpstr>
      <vt:lpstr>Plate Settler Design (AguaClara approach)</vt:lpstr>
      <vt:lpstr>Floc Filter,  Plate Settler,  Floc Hopper</vt:lpstr>
      <vt:lpstr>Reflections on learning</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 An example of a failure mode in sedimentation tanks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Floc escape at Agalteca (2009)</vt:lpstr>
      <vt:lpstr>Large scale circulation and poor performance is common in sedimentation tanks </vt:lpstr>
      <vt:lpstr>PowerPoint Presentation</vt:lpstr>
      <vt:lpstr>Inlet Manifold Improvements at Tamara</vt:lpstr>
      <vt:lpstr>Diffusers that Eliminate Circulation and Keep the Floc Filter in Suspension</vt:lpstr>
      <vt:lpstr>Floc hopper</vt:lpstr>
      <vt:lpstr>Moroceli – Fall 2014</vt:lpstr>
      <vt:lpstr>PowerPoint Presentation</vt:lpstr>
      <vt:lpstr>PowerPoint Presentation</vt:lpstr>
      <vt:lpstr>PowerPoint Presentation</vt:lpstr>
      <vt:lpstr>Diffusers direct a jet of water into the jet reverser</vt:lpstr>
      <vt:lpstr>Clarifier inlet and outlet</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Invention Opportunities</vt:lpstr>
      <vt:lpstr>Coagulant dose setting based on rapid settling of flocculated water</vt:lpstr>
      <vt:lpstr>PowerPoint Presentation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7532</cp:revision>
  <dcterms:created xsi:type="dcterms:W3CDTF">2004-08-02T19:16:35Z</dcterms:created>
  <dcterms:modified xsi:type="dcterms:W3CDTF">2022-05-06T11:07:52Z</dcterms:modified>
</cp:coreProperties>
</file>